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p:sldMasterIdLst>
    <p:sldMasterId id="2147483648" r:id="rId1"/>
  </p:sldMasterIdLst>
  <p:notesMasterIdLst>
    <p:notesMasterId r:id="rId4"/>
  </p:notesMasterIdLst>
  <p:handoutMasterIdLst>
    <p:handoutMasterId r:id="rId30"/>
  </p:handoutMasterIdLst>
  <p:sldIdLst>
    <p:sldId id="256" r:id="rId3"/>
    <p:sldId id="257" r:id="rId5"/>
    <p:sldId id="259" r:id="rId6"/>
    <p:sldId id="260" r:id="rId7"/>
    <p:sldId id="261" r:id="rId8"/>
    <p:sldId id="262" r:id="rId9"/>
    <p:sldId id="299" r:id="rId10"/>
    <p:sldId id="258" r:id="rId11"/>
    <p:sldId id="291" r:id="rId12"/>
    <p:sldId id="263" r:id="rId13"/>
    <p:sldId id="266" r:id="rId14"/>
    <p:sldId id="300" r:id="rId15"/>
    <p:sldId id="267" r:id="rId16"/>
    <p:sldId id="292" r:id="rId17"/>
    <p:sldId id="293" r:id="rId18"/>
    <p:sldId id="320" r:id="rId19"/>
    <p:sldId id="319" r:id="rId20"/>
    <p:sldId id="270" r:id="rId21"/>
    <p:sldId id="298" r:id="rId22"/>
    <p:sldId id="272" r:id="rId23"/>
    <p:sldId id="273" r:id="rId24"/>
    <p:sldId id="274" r:id="rId25"/>
    <p:sldId id="321" r:id="rId26"/>
    <p:sldId id="288" r:id="rId27"/>
    <p:sldId id="297" r:id="rId28"/>
    <p:sldId id="294" r:id="rId29"/>
  </p:sldIdLst>
  <p:sldSz cx="9144000" cy="6858000" type="screen4x3"/>
  <p:notesSz cx="6858000" cy="9144000"/>
  <p:custDataLst>
    <p:tags r:id="rId34"/>
  </p:custDataLst>
  <p:defaultTextStyle>
    <a:defPPr>
      <a:defRPr lang="en-US"/>
    </a:defPPr>
    <a:lvl1pPr algn="l" rtl="0" eaLnBrk="0" fontAlgn="base" hangingPunct="0">
      <a:spcBef>
        <a:spcPct val="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32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32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32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32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432" userDrawn="1">
          <p15:clr>
            <a:srgbClr val="A4A3A4"/>
          </p15:clr>
        </p15:guide>
        <p15:guide id="2" pos="8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DDBB5"/>
    <a:srgbClr val="0000FF"/>
    <a:srgbClr val="D36871"/>
    <a:srgbClr val="9475D7"/>
    <a:srgbClr val="9E2531"/>
    <a:srgbClr val="F56136"/>
    <a:srgbClr val="419F8D"/>
    <a:srgbClr val="1E6CCE"/>
    <a:srgbClr val="A8E6E5"/>
    <a:srgbClr val="C61C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76268" autoAdjust="0"/>
  </p:normalViewPr>
  <p:slideViewPr>
    <p:cSldViewPr showGuides="1">
      <p:cViewPr varScale="1">
        <p:scale>
          <a:sx n="73" d="100"/>
          <a:sy n="73" d="100"/>
        </p:scale>
        <p:origin x="2144" y="48"/>
      </p:cViewPr>
      <p:guideLst>
        <p:guide orient="horz" pos="2432"/>
        <p:guide pos="80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1147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gs" Target="tags/tag8.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29.wmf"/><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42" name="页眉占位符 61441"/>
          <p:cNvSpPr>
            <a:spLocks noGrp="1"/>
          </p:cNvSpPr>
          <p:nvPr>
            <p:ph type="hdr" sz="quarter"/>
          </p:nvPr>
        </p:nvSpPr>
        <p:spPr>
          <a:xfrm>
            <a:off x="0" y="0"/>
            <a:ext cx="2971800" cy="457200"/>
          </a:xfrm>
          <a:prstGeom prst="rect">
            <a:avLst/>
          </a:prstGeom>
          <a:noFill/>
          <a:ln w="9525">
            <a:noFill/>
          </a:ln>
        </p:spPr>
        <p:txBody>
          <a:bodyPr/>
          <a:lstStyle>
            <a:lvl1pPr eaLnBrk="1" hangingPunct="1">
              <a:buFont typeface="Arial" panose="020B0604020202020204" pitchFamily="34" charset="0"/>
              <a:buNone/>
              <a:defRPr sz="1200" noProof="1"/>
            </a:lvl1pPr>
          </a:lstStyle>
          <a:p>
            <a:pPr>
              <a:defRPr/>
            </a:pPr>
            <a:endParaRPr lang="zh-CN" altLang="en-US"/>
          </a:p>
        </p:txBody>
      </p:sp>
      <p:sp>
        <p:nvSpPr>
          <p:cNvPr id="61443" name="日期占位符 61442"/>
          <p:cNvSpPr>
            <a:spLocks noGrp="1"/>
          </p:cNvSpPr>
          <p:nvPr>
            <p:ph type="dt" sz="quarter" idx="1"/>
          </p:nvPr>
        </p:nvSpPr>
        <p:spPr>
          <a:xfrm>
            <a:off x="3886200" y="0"/>
            <a:ext cx="2971800" cy="457200"/>
          </a:xfrm>
          <a:prstGeom prst="rect">
            <a:avLst/>
          </a:prstGeom>
          <a:noFill/>
          <a:ln w="9525">
            <a:noFill/>
          </a:ln>
        </p:spPr>
        <p:txBody>
          <a:bodyPr/>
          <a:lstStyle>
            <a:lvl1pPr algn="r" eaLnBrk="1" hangingPunct="1">
              <a:buFont typeface="Arial" panose="020B0604020202020204" pitchFamily="34" charset="0"/>
              <a:buNone/>
              <a:defRPr sz="1200" noProof="1" dirty="0">
                <a:cs typeface="+mn-ea"/>
              </a:defRPr>
            </a:lvl1pPr>
          </a:lstStyle>
          <a:p>
            <a:pPr>
              <a:defRPr/>
            </a:pPr>
            <a:fld id="{DB98CD33-C432-40FD-8F2E-A253140218FE}" type="datetime1">
              <a:rPr lang="zh-CN" altLang="en-US"/>
            </a:fld>
            <a:endParaRPr lang="zh-CN" altLang="en-US">
              <a:cs typeface="+mn-cs"/>
            </a:endParaRPr>
          </a:p>
        </p:txBody>
      </p:sp>
      <p:sp>
        <p:nvSpPr>
          <p:cNvPr id="61444" name="页脚占位符 61443"/>
          <p:cNvSpPr>
            <a:spLocks noGrp="1"/>
          </p:cNvSpPr>
          <p:nvPr>
            <p:ph type="ftr" sz="quarter" idx="2"/>
          </p:nvPr>
        </p:nvSpPr>
        <p:spPr>
          <a:xfrm>
            <a:off x="0" y="8686800"/>
            <a:ext cx="2971800" cy="457200"/>
          </a:xfrm>
          <a:prstGeom prst="rect">
            <a:avLst/>
          </a:prstGeom>
          <a:noFill/>
          <a:ln w="9525">
            <a:noFill/>
          </a:ln>
        </p:spPr>
        <p:txBody>
          <a:bodyPr anchor="b"/>
          <a:lstStyle>
            <a:lvl1pPr eaLnBrk="1" hangingPunct="1">
              <a:buFont typeface="Arial" panose="020B0604020202020204" pitchFamily="34" charset="0"/>
              <a:buNone/>
              <a:defRPr sz="1200" noProof="1"/>
            </a:lvl1pPr>
          </a:lstStyle>
          <a:p>
            <a:pPr>
              <a:defRPr/>
            </a:pPr>
            <a:endParaRPr lang="zh-CN" altLang="en-US"/>
          </a:p>
        </p:txBody>
      </p:sp>
      <p:sp>
        <p:nvSpPr>
          <p:cNvPr id="61445" name="灯片编号占位符 61444"/>
          <p:cNvSpPr>
            <a:spLocks noGrp="1"/>
          </p:cNvSpPr>
          <p:nvPr>
            <p:ph type="sldNum" sz="quarter" idx="3"/>
          </p:nvPr>
        </p:nvSpPr>
        <p:spPr>
          <a:xfrm>
            <a:off x="3886200" y="8686800"/>
            <a:ext cx="2971800" cy="457200"/>
          </a:xfrm>
          <a:prstGeom prst="rect">
            <a:avLst/>
          </a:prstGeom>
          <a:noFill/>
          <a:ln w="9525">
            <a:noFill/>
          </a:ln>
        </p:spPr>
        <p:txBody>
          <a:bodyPr anchor="b"/>
          <a:lstStyle>
            <a:lvl1pPr algn="r" eaLnBrk="1" hangingPunct="1">
              <a:buFont typeface="Arial" panose="020B0604020202020204" pitchFamily="34" charset="0"/>
              <a:buNone/>
              <a:defRPr sz="1200" noProof="1" dirty="0">
                <a:cs typeface="+mn-ea"/>
              </a:defRPr>
            </a:lvl1pPr>
          </a:lstStyle>
          <a:p>
            <a:pPr>
              <a:defRPr/>
            </a:pPr>
            <a:fld id="{07FFE450-AE16-41D2-BB2B-776E4ADF0872}" type="slidenum">
              <a:rPr lang="zh-CN" altLang="en-US"/>
            </a:fld>
            <a:endParaRPr lang="zh-CN" altLang="en-US">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image" Target="../media/image39.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91490" name="页眉占位符 191489"/>
          <p:cNvSpPr>
            <a:spLocks noGrp="1"/>
          </p:cNvSpPr>
          <p:nvPr>
            <p:ph type="hdr" sz="quarter"/>
          </p:nvPr>
        </p:nvSpPr>
        <p:spPr>
          <a:xfrm>
            <a:off x="0" y="0"/>
            <a:ext cx="2971800" cy="457200"/>
          </a:xfrm>
          <a:prstGeom prst="rect">
            <a:avLst/>
          </a:prstGeom>
          <a:noFill/>
          <a:ln w="9525">
            <a:noFill/>
          </a:ln>
        </p:spPr>
        <p:txBody>
          <a:bodyPr vert="horz" wrap="square" lIns="91440" tIns="45720" rIns="91440" bIns="45720" numCol="1" anchor="t" anchorCtr="0" compatLnSpc="1"/>
          <a:lstStyle>
            <a:lvl1pPr algn="ctr" eaLnBrk="1" hangingPunct="1">
              <a:spcBef>
                <a:spcPct val="20000"/>
              </a:spcBef>
              <a:buClr>
                <a:srgbClr val="336600"/>
              </a:buClr>
              <a:buSzPct val="80000"/>
              <a:buFont typeface="Arial" panose="020B0604020202020204" pitchFamily="34" charset="0"/>
              <a:buBlip>
                <a:blip r:embed="rId1"/>
              </a:buBlip>
              <a:defRPr sz="1200" b="1" smtClean="0">
                <a:latin typeface="方正楷体_GB2312" panose="02000000000000000000" charset="-122"/>
                <a:ea typeface="方正楷体_GB2312" panose="02000000000000000000" charset="-122"/>
              </a:defRPr>
            </a:lvl1pPr>
          </a:lstStyle>
          <a:p>
            <a:pPr>
              <a:defRPr/>
            </a:pPr>
            <a:endParaRPr lang="zh-CN" altLang="en-US"/>
          </a:p>
        </p:txBody>
      </p:sp>
      <p:sp>
        <p:nvSpPr>
          <p:cNvPr id="191491" name="日期占位符 191490"/>
          <p:cNvSpPr>
            <a:spLocks noGrp="1"/>
          </p:cNvSpPr>
          <p:nvPr>
            <p:ph type="dt" idx="1"/>
          </p:nvPr>
        </p:nvSpPr>
        <p:spPr>
          <a:xfrm>
            <a:off x="3886200" y="0"/>
            <a:ext cx="2971800" cy="457200"/>
          </a:xfrm>
          <a:prstGeom prst="rect">
            <a:avLst/>
          </a:prstGeom>
          <a:noFill/>
          <a:ln w="9525">
            <a:noFill/>
          </a:ln>
        </p:spPr>
        <p:txBody>
          <a:bodyPr vert="horz" wrap="square" lIns="91440" tIns="45720" rIns="91440" bIns="45720" numCol="1" anchor="t" anchorCtr="0" compatLnSpc="1"/>
          <a:lstStyle>
            <a:lvl1pPr algn="r" eaLnBrk="1" hangingPunct="1">
              <a:spcBef>
                <a:spcPct val="20000"/>
              </a:spcBef>
              <a:buClr>
                <a:srgbClr val="336600"/>
              </a:buClr>
              <a:buSzPct val="80000"/>
              <a:buFont typeface="Arial" panose="020B0604020202020204" pitchFamily="34" charset="0"/>
              <a:buBlip>
                <a:blip r:embed="rId1"/>
              </a:buBlip>
              <a:defRPr sz="1200" b="1" smtClean="0">
                <a:latin typeface="方正楷体_GB2312" panose="02000000000000000000" charset="-122"/>
                <a:ea typeface="方正楷体_GB2312" panose="02000000000000000000" charset="-122"/>
              </a:defRPr>
            </a:lvl1pPr>
          </a:lstStyle>
          <a:p>
            <a:pPr>
              <a:defRPr/>
            </a:pPr>
            <a:fld id="{49C06E6C-F6AD-4928-A1AB-B5E8D262CEF6}" type="datetime1">
              <a:rPr lang="zh-CN" altLang="en-US"/>
            </a:fld>
            <a:endParaRPr lang="zh-CN" altLang="en-US"/>
          </a:p>
        </p:txBody>
      </p:sp>
      <p:sp>
        <p:nvSpPr>
          <p:cNvPr id="5124" name="幻灯片图像占位符 191491"/>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5" name="文本占位符 191492"/>
          <p:cNvSpPr>
            <a:spLocks noGrp="1" noChangeArrowheads="1"/>
          </p:cNvSpPr>
          <p:nvPr>
            <p:ph type="body" sz="quarter" idx="9"/>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191494" name="页脚占位符 191493"/>
          <p:cNvSpPr>
            <a:spLocks noGrp="1"/>
          </p:cNvSpPr>
          <p:nvPr>
            <p:ph type="ftr" sz="quarter" idx="4"/>
          </p:nvPr>
        </p:nvSpPr>
        <p:spPr>
          <a:xfrm>
            <a:off x="0" y="8686800"/>
            <a:ext cx="2971800" cy="457200"/>
          </a:xfrm>
          <a:prstGeom prst="rect">
            <a:avLst/>
          </a:prstGeom>
          <a:noFill/>
          <a:ln w="9525">
            <a:noFill/>
          </a:ln>
        </p:spPr>
        <p:txBody>
          <a:bodyPr vert="horz" wrap="square" lIns="91440" tIns="45720" rIns="91440" bIns="45720" numCol="1" anchor="b" anchorCtr="0" compatLnSpc="1"/>
          <a:lstStyle>
            <a:lvl1pPr algn="ctr" eaLnBrk="1" hangingPunct="1">
              <a:spcBef>
                <a:spcPct val="20000"/>
              </a:spcBef>
              <a:buClr>
                <a:srgbClr val="336600"/>
              </a:buClr>
              <a:buSzPct val="80000"/>
              <a:buFont typeface="Arial" panose="020B0604020202020204" pitchFamily="34" charset="0"/>
              <a:buBlip>
                <a:blip r:embed="rId1"/>
              </a:buBlip>
              <a:defRPr sz="1200" b="1" smtClean="0">
                <a:latin typeface="方正楷体_GB2312" panose="02000000000000000000" charset="-122"/>
                <a:ea typeface="方正楷体_GB2312" panose="02000000000000000000" charset="-122"/>
              </a:defRPr>
            </a:lvl1pPr>
          </a:lstStyle>
          <a:p>
            <a:pPr>
              <a:defRPr/>
            </a:pPr>
            <a:endParaRPr lang="zh-CN" altLang="en-US"/>
          </a:p>
        </p:txBody>
      </p:sp>
      <p:sp>
        <p:nvSpPr>
          <p:cNvPr id="191495" name="灯片编号占位符 191494"/>
          <p:cNvSpPr>
            <a:spLocks noGrp="1"/>
          </p:cNvSpPr>
          <p:nvPr>
            <p:ph type="sldNum" sz="quarter" idx="5"/>
          </p:nvPr>
        </p:nvSpPr>
        <p:spPr>
          <a:xfrm>
            <a:off x="3886200" y="8686800"/>
            <a:ext cx="2971800" cy="457200"/>
          </a:xfrm>
          <a:prstGeom prst="rect">
            <a:avLst/>
          </a:prstGeom>
          <a:noFill/>
          <a:ln w="9525">
            <a:noFill/>
          </a:ln>
        </p:spPr>
        <p:txBody>
          <a:bodyPr vert="horz" wrap="square" lIns="91440" tIns="45720" rIns="91440" bIns="45720" numCol="1" anchor="b" anchorCtr="0" compatLnSpc="1"/>
          <a:lstStyle>
            <a:lvl1pPr algn="r" eaLnBrk="1" hangingPunct="1">
              <a:spcBef>
                <a:spcPct val="20000"/>
              </a:spcBef>
              <a:buClr>
                <a:srgbClr val="336600"/>
              </a:buClr>
              <a:buSzPct val="80000"/>
              <a:buFont typeface="Arial" panose="020B0604020202020204" pitchFamily="34" charset="0"/>
              <a:buBlip>
                <a:blip r:embed="rId1"/>
              </a:buBlip>
              <a:defRPr sz="1200" b="1" smtClean="0">
                <a:latin typeface="方正楷体_GB2312" panose="02000000000000000000" charset="-122"/>
                <a:ea typeface="方正楷体_GB2312" panose="02000000000000000000" charset="-122"/>
              </a:defRPr>
            </a:lvl1pPr>
          </a:lstStyle>
          <a:p>
            <a:pPr>
              <a:defRPr/>
            </a:pPr>
            <a:fld id="{BD1ED66A-D276-4BD0-95DE-A4261ED5F0D1}" type="slidenum">
              <a:rPr lang="zh-CN" altLang="en-US"/>
            </a:fld>
            <a:endParaRPr lang="zh-CN" altLang="en-US"/>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ea typeface="宋体" panose="02010600030101010101" pitchFamily="2" charset="-122"/>
      </a:defRPr>
    </a:lvl1pPr>
    <a:lvl2pPr marL="457200" lvl="1" algn="l" rtl="0" eaLnBrk="0" fontAlgn="base" hangingPunct="0">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ea typeface="宋体" panose="02010600030101010101" pitchFamily="2" charset="-122"/>
      </a:defRPr>
    </a:lvl2pPr>
    <a:lvl3pPr marL="914400" lvl="2" algn="l" rtl="0" eaLnBrk="0" fontAlgn="base" hangingPunct="0">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ea typeface="宋体" panose="02010600030101010101" pitchFamily="2" charset="-122"/>
      </a:defRPr>
    </a:lvl3pPr>
    <a:lvl4pPr marL="1371600" lvl="3" algn="l" rtl="0" eaLnBrk="0" fontAlgn="base" hangingPunct="0">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ea typeface="宋体" panose="02010600030101010101" pitchFamily="2" charset="-122"/>
      </a:defRPr>
    </a:lvl4pPr>
    <a:lvl5pPr marL="1828800" lvl="4" algn="l" rtl="0" eaLnBrk="0" fontAlgn="base" hangingPunct="0">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ea typeface="宋体" panose="02010600030101010101" pitchFamily="2" charset="-122"/>
      </a:defRPr>
    </a:lvl5pPr>
    <a:lvl6pPr marL="2286000" lvl="5"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6pPr>
    <a:lvl7pPr marL="2743200" lvl="6"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7pPr>
    <a:lvl8pPr marL="3200400" lvl="7"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8pPr>
    <a:lvl9pPr marL="3657600" lvl="8"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如何理解总压的概念：宏观观察到的压力</a:t>
            </a:r>
            <a:endParaRPr lang="en-US" altLang="zh-CN" dirty="0" smtClean="0"/>
          </a:p>
          <a:p>
            <a:r>
              <a:rPr lang="en-US" altLang="zh-CN" dirty="0" smtClean="0"/>
              <a:t>P=P</a:t>
            </a:r>
            <a:r>
              <a:rPr lang="zh-CN" altLang="en-US" dirty="0" smtClean="0"/>
              <a:t>总，让气体</a:t>
            </a:r>
            <a:r>
              <a:rPr lang="en-US" altLang="zh-CN" dirty="0" smtClean="0"/>
              <a:t>A</a:t>
            </a:r>
            <a:r>
              <a:rPr lang="zh-CN" altLang="en-US" dirty="0" smtClean="0"/>
              <a:t>单独存在，且其压力为</a:t>
            </a:r>
            <a:r>
              <a:rPr lang="en-US" altLang="zh-CN" dirty="0" smtClean="0"/>
              <a:t>P</a:t>
            </a:r>
            <a:r>
              <a:rPr lang="zh-CN" altLang="en-US" dirty="0" smtClean="0"/>
              <a:t>总；注意这时候没有“分压”概念</a:t>
            </a:r>
            <a:endParaRPr lang="en-US" altLang="zh-CN" dirty="0" smtClean="0"/>
          </a:p>
          <a:p>
            <a:r>
              <a:rPr lang="en-US" altLang="zh-CN" dirty="0" smtClean="0"/>
              <a:t>V</a:t>
            </a:r>
            <a:r>
              <a:rPr lang="zh-CN" altLang="en-US" dirty="0" smtClean="0"/>
              <a:t>分：实验难以直接观察</a:t>
            </a:r>
            <a:endParaRPr lang="en-US" altLang="zh-CN" dirty="0" smtClean="0"/>
          </a:p>
          <a:p>
            <a:endParaRPr lang="en-US" altLang="zh-CN" dirty="0" smtClean="0"/>
          </a:p>
          <a:p>
            <a:r>
              <a:rPr lang="zh-CN" altLang="en-US" dirty="0" smtClean="0"/>
              <a:t>板书思考：混合气体</a:t>
            </a:r>
            <a:r>
              <a:rPr lang="en-US" altLang="zh-CN" dirty="0" smtClean="0"/>
              <a:t>(P, V, T)</a:t>
            </a:r>
            <a:r>
              <a:rPr lang="zh-CN" altLang="en-US" dirty="0" smtClean="0"/>
              <a:t>，讨论</a:t>
            </a:r>
            <a:r>
              <a:rPr lang="en-US" altLang="zh-CN" dirty="0" smtClean="0"/>
              <a:t>A</a:t>
            </a:r>
            <a:r>
              <a:rPr lang="zh-CN" altLang="en-US" dirty="0" smtClean="0"/>
              <a:t>的分压时，</a:t>
            </a:r>
            <a:r>
              <a:rPr lang="en-US" altLang="zh-CN" dirty="0" smtClean="0"/>
              <a:t>A</a:t>
            </a:r>
            <a:r>
              <a:rPr lang="zh-CN" altLang="en-US" dirty="0" smtClean="0"/>
              <a:t>的体积应该是多少；讨论</a:t>
            </a:r>
            <a:r>
              <a:rPr lang="en-US" altLang="zh-CN" dirty="0" smtClean="0"/>
              <a:t>A</a:t>
            </a:r>
            <a:r>
              <a:rPr lang="zh-CN" altLang="en-US" dirty="0" smtClean="0"/>
              <a:t>的分体体积的时候，</a:t>
            </a:r>
            <a:r>
              <a:rPr lang="en-US" altLang="zh-CN" dirty="0" smtClean="0"/>
              <a:t>A</a:t>
            </a:r>
            <a:r>
              <a:rPr lang="zh-CN" altLang="en-US" dirty="0" smtClean="0"/>
              <a:t>的压力是多少</a:t>
            </a:r>
            <a:endParaRPr lang="en-US" altLang="zh-CN" dirty="0" smtClean="0"/>
          </a:p>
          <a:p>
            <a:r>
              <a:rPr lang="en-US" altLang="zh-CN" dirty="0" smtClean="0"/>
              <a:t>PV=</a:t>
            </a:r>
            <a:r>
              <a:rPr lang="en-US" altLang="zh-CN" dirty="0" err="1" smtClean="0"/>
              <a:t>nRT</a:t>
            </a:r>
            <a:r>
              <a:rPr lang="en-US" altLang="zh-CN" dirty="0" smtClean="0"/>
              <a:t> PV</a:t>
            </a:r>
            <a:r>
              <a:rPr lang="zh-CN" altLang="en-US" dirty="0" smtClean="0"/>
              <a:t>的下表不能同时是</a:t>
            </a:r>
            <a:r>
              <a:rPr lang="en-US" altLang="zh-CN" dirty="0" smtClean="0"/>
              <a:t>A</a:t>
            </a:r>
            <a:r>
              <a:rPr lang="zh-CN" altLang="en-US" dirty="0" smtClean="0"/>
              <a:t>，（总会有一个量是体系的总量）</a:t>
            </a:r>
            <a:endParaRPr lang="en-US" altLang="zh-CN" dirty="0" smtClean="0"/>
          </a:p>
          <a:p>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括号内数据为测试温度</a:t>
            </a:r>
            <a:endParaRPr lang="en-US" altLang="zh-CN" dirty="0" smtClean="0"/>
          </a:p>
          <a:p>
            <a:r>
              <a:rPr lang="zh-CN" altLang="en-US" dirty="0" smtClean="0"/>
              <a:t>理想气体条件：（稀薄气体）温度不太低，压力不太高；假设：分子没有体积，没有相互作用力</a:t>
            </a:r>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对理想气体假设的偏离</a:t>
            </a:r>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沸点升高，分子间作用力大（内聚力大），注意</a:t>
            </a:r>
            <a:r>
              <a:rPr lang="en-US" altLang="zh-CN" dirty="0" smtClean="0"/>
              <a:t>CO2</a:t>
            </a:r>
            <a:r>
              <a:rPr lang="zh-CN" altLang="en-US" dirty="0" smtClean="0"/>
              <a:t>升华带来的反常。</a:t>
            </a:r>
            <a:endParaRPr lang="en-US" altLang="zh-CN" dirty="0" smtClean="0"/>
          </a:p>
          <a:p>
            <a:r>
              <a:rPr lang="zh-CN" altLang="en-US" dirty="0" smtClean="0"/>
              <a:t>具体数据和课本不同：来源于不同的化学手册</a:t>
            </a:r>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为什么温度升高，偏差变小</a:t>
            </a:r>
            <a:r>
              <a:rPr lang="en-US" altLang="zh-CN" dirty="0" smtClean="0"/>
              <a:t>z=</a:t>
            </a:r>
            <a:r>
              <a:rPr lang="en-US" altLang="zh-CN" dirty="0" err="1" smtClean="0"/>
              <a:t>pv</a:t>
            </a:r>
            <a:r>
              <a:rPr lang="en-US" altLang="zh-CN" dirty="0" smtClean="0"/>
              <a:t>/</a:t>
            </a:r>
            <a:r>
              <a:rPr lang="en-US" altLang="zh-CN" dirty="0" err="1" smtClean="0"/>
              <a:t>nRT</a:t>
            </a:r>
            <a:r>
              <a:rPr lang="zh-CN" altLang="en-US" dirty="0" smtClean="0"/>
              <a:t>；分子热运动更剧烈，内聚力的影响和理想压力相比影响更小</a:t>
            </a: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zh-CN" altLang="en-US" dirty="0" smtClean="0"/>
              <a:t>理想气体条件：（稀薄气体）温度不太低，压力不太高；假设：分子没有体积，没有相互作用力</a:t>
            </a:r>
            <a:endParaRPr lang="zh-CN" altLang="en-US" dirty="0" smtClean="0"/>
          </a:p>
          <a:p>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实验：控制温度</a:t>
            </a:r>
            <a:r>
              <a:rPr lang="en-US" altLang="zh-CN" dirty="0" smtClean="0"/>
              <a:t>0</a:t>
            </a:r>
            <a:r>
              <a:rPr lang="zh-CN" altLang="en-US" dirty="0" smtClean="0"/>
              <a:t>度，测试气体密度，根据已知分子量，计算摩尔体积</a:t>
            </a:r>
            <a:r>
              <a:rPr lang="en-US" altLang="zh-CN" dirty="0" smtClean="0"/>
              <a:t>V</a:t>
            </a:r>
            <a:r>
              <a:rPr lang="zh-CN" altLang="en-US" dirty="0" smtClean="0"/>
              <a:t>，</a:t>
            </a:r>
            <a:r>
              <a:rPr lang="en-US" altLang="zh-CN" dirty="0" err="1" smtClean="0"/>
              <a:t>pV</a:t>
            </a:r>
            <a:r>
              <a:rPr lang="zh-CN" altLang="en-US" dirty="0" smtClean="0"/>
              <a:t>是摩尔体积常数的定义，其中</a:t>
            </a:r>
            <a:r>
              <a:rPr lang="en-US" altLang="zh-CN" dirty="0" smtClean="0"/>
              <a:t>p</a:t>
            </a:r>
            <a:r>
              <a:rPr lang="zh-CN" altLang="en-US" dirty="0" smtClean="0"/>
              <a:t>是实验值，</a:t>
            </a:r>
            <a:r>
              <a:rPr lang="en-US" altLang="zh-CN" dirty="0" smtClean="0"/>
              <a:t>V</a:t>
            </a:r>
            <a:r>
              <a:rPr lang="zh-CN" altLang="en-US" dirty="0" smtClean="0"/>
              <a:t>是计算值，</a:t>
            </a:r>
            <a:endParaRPr lang="en-US" altLang="zh-CN" dirty="0" smtClean="0"/>
          </a:p>
          <a:p>
            <a:endParaRPr lang="en-US" altLang="zh-CN" dirty="0" smtClean="0"/>
          </a:p>
          <a:p>
            <a:r>
              <a:rPr lang="zh-CN" altLang="en-US" dirty="0" smtClean="0"/>
              <a:t>外推关键：</a:t>
            </a:r>
            <a:r>
              <a:rPr lang="zh-CN" altLang="en-US" dirty="0" smtClean="0">
                <a:solidFill>
                  <a:srgbClr val="C00000"/>
                </a:solidFill>
              </a:rPr>
              <a:t>首先发现</a:t>
            </a:r>
            <a:r>
              <a:rPr lang="en-US" altLang="zh-CN" dirty="0" err="1" smtClean="0">
                <a:solidFill>
                  <a:srgbClr val="C00000"/>
                </a:solidFill>
              </a:rPr>
              <a:t>pV</a:t>
            </a:r>
            <a:r>
              <a:rPr lang="zh-CN" altLang="en-US" dirty="0" smtClean="0">
                <a:solidFill>
                  <a:srgbClr val="C00000"/>
                </a:solidFill>
              </a:rPr>
              <a:t>和</a:t>
            </a:r>
            <a:r>
              <a:rPr lang="en-US" altLang="zh-CN" dirty="0" smtClean="0">
                <a:solidFill>
                  <a:srgbClr val="C00000"/>
                </a:solidFill>
              </a:rPr>
              <a:t>P</a:t>
            </a:r>
            <a:r>
              <a:rPr lang="zh-CN" altLang="en-US" dirty="0" smtClean="0">
                <a:solidFill>
                  <a:srgbClr val="C00000"/>
                </a:solidFill>
              </a:rPr>
              <a:t>呈直线关系（实验发现），</a:t>
            </a:r>
            <a:r>
              <a:rPr lang="zh-CN" altLang="en-US" dirty="0" smtClean="0"/>
              <a:t>根据这个关系外延某个</a:t>
            </a:r>
            <a:r>
              <a:rPr lang="en-US" altLang="zh-CN" dirty="0" smtClean="0"/>
              <a:t>p</a:t>
            </a:r>
            <a:r>
              <a:rPr lang="zh-CN" altLang="en-US" dirty="0" smtClean="0"/>
              <a:t>对应的</a:t>
            </a:r>
            <a:r>
              <a:rPr lang="en-US" altLang="zh-CN" dirty="0" err="1" smtClean="0"/>
              <a:t>pV</a:t>
            </a:r>
            <a:r>
              <a:rPr lang="zh-CN" altLang="en-US" dirty="0" smtClean="0"/>
              <a:t>。</a:t>
            </a:r>
            <a:endParaRPr lang="en-US" altLang="zh-CN" dirty="0" smtClean="0"/>
          </a:p>
          <a:p>
            <a:endParaRPr lang="en-US" altLang="zh-CN" dirty="0" smtClean="0"/>
          </a:p>
          <a:p>
            <a:r>
              <a:rPr lang="zh-CN" altLang="en-US" dirty="0" smtClean="0"/>
              <a:t>思考，</a:t>
            </a:r>
            <a:r>
              <a:rPr lang="en-US" altLang="zh-CN" dirty="0" err="1" smtClean="0"/>
              <a:t>pV</a:t>
            </a:r>
            <a:r>
              <a:rPr lang="zh-CN" altLang="en-US" dirty="0" smtClean="0"/>
              <a:t>和</a:t>
            </a:r>
            <a:r>
              <a:rPr lang="en-US" altLang="zh-CN" dirty="0" smtClean="0"/>
              <a:t>P</a:t>
            </a:r>
            <a:r>
              <a:rPr lang="zh-CN" altLang="en-US" dirty="0" smtClean="0"/>
              <a:t>呈直线关系这个关系是推导出来的吗？</a:t>
            </a:r>
            <a:endParaRPr lang="en-US" altLang="zh-CN" dirty="0" smtClean="0"/>
          </a:p>
          <a:p>
            <a:endParaRPr lang="en-US" altLang="zh-CN" dirty="0" smtClean="0"/>
          </a:p>
          <a:p>
            <a:r>
              <a:rPr lang="en-US" altLang="zh-CN" dirty="0" smtClean="0"/>
              <a:t>V=22.4141,R=</a:t>
            </a:r>
            <a:r>
              <a:rPr lang="en-US" altLang="zh-CN" dirty="0" err="1" smtClean="0"/>
              <a:t>pV</a:t>
            </a:r>
            <a:r>
              <a:rPr lang="en-US" altLang="zh-CN" dirty="0" smtClean="0"/>
              <a:t>/</a:t>
            </a:r>
            <a:r>
              <a:rPr lang="en-US" altLang="zh-CN" dirty="0" err="1" smtClean="0"/>
              <a:t>nT</a:t>
            </a:r>
            <a:r>
              <a:rPr lang="en-US" altLang="zh-CN" dirty="0" smtClean="0"/>
              <a:t>=101.33*22.4141/1/273.15</a:t>
            </a:r>
            <a:endParaRPr lang="en-US" altLang="zh-CN" dirty="0" smtClean="0"/>
          </a:p>
          <a:p>
            <a:r>
              <a:rPr lang="en-US" altLang="zh-CN" dirty="0" smtClean="0"/>
              <a:t>V=f(</a:t>
            </a:r>
            <a:r>
              <a:rPr lang="zh-CN" altLang="en-US" dirty="0" smtClean="0"/>
              <a:t>密度，分子量，压力）。如果有实验测定的精确</a:t>
            </a:r>
            <a:r>
              <a:rPr lang="en-US" altLang="zh-CN" dirty="0" smtClean="0"/>
              <a:t>V</a:t>
            </a:r>
            <a:r>
              <a:rPr lang="zh-CN" altLang="en-US" dirty="0" smtClean="0"/>
              <a:t>（摩尔体积）数值，上面的</a:t>
            </a:r>
            <a:r>
              <a:rPr lang="en-US" altLang="zh-CN" dirty="0" err="1" smtClean="0"/>
              <a:t>pV~p</a:t>
            </a:r>
            <a:r>
              <a:rPr lang="zh-CN" altLang="en-US" dirty="0" smtClean="0"/>
              <a:t>关系也可以用来求分子量</a:t>
            </a:r>
            <a:endParaRPr lang="en-US" altLang="zh-CN" dirty="0" smtClean="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实验：控制温度</a:t>
            </a:r>
            <a:r>
              <a:rPr lang="en-US" altLang="zh-CN" dirty="0" smtClean="0"/>
              <a:t>0</a:t>
            </a:r>
            <a:r>
              <a:rPr lang="zh-CN" altLang="en-US" dirty="0" smtClean="0"/>
              <a:t>度，测试气体密度，根据已知分子量，计算摩尔体积</a:t>
            </a:r>
            <a:r>
              <a:rPr lang="en-US" altLang="zh-CN" dirty="0" smtClean="0"/>
              <a:t>V</a:t>
            </a:r>
            <a:r>
              <a:rPr lang="zh-CN" altLang="en-US" dirty="0" smtClean="0"/>
              <a:t>，</a:t>
            </a:r>
            <a:r>
              <a:rPr lang="en-US" altLang="zh-CN" dirty="0" err="1" smtClean="0"/>
              <a:t>pV</a:t>
            </a:r>
            <a:r>
              <a:rPr lang="zh-CN" altLang="en-US" dirty="0" smtClean="0"/>
              <a:t>是摩尔体积常数的定义，其中</a:t>
            </a:r>
            <a:r>
              <a:rPr lang="en-US" altLang="zh-CN" dirty="0" smtClean="0"/>
              <a:t>p</a:t>
            </a:r>
            <a:r>
              <a:rPr lang="zh-CN" altLang="en-US" dirty="0" smtClean="0"/>
              <a:t>是实验值，</a:t>
            </a:r>
            <a:r>
              <a:rPr lang="en-US" altLang="zh-CN" dirty="0" smtClean="0"/>
              <a:t>V</a:t>
            </a:r>
            <a:r>
              <a:rPr lang="zh-CN" altLang="en-US" dirty="0" smtClean="0"/>
              <a:t>是计算值，</a:t>
            </a:r>
            <a:endParaRPr lang="en-US" altLang="zh-CN" dirty="0" smtClean="0"/>
          </a:p>
          <a:p>
            <a:endParaRPr lang="en-US" altLang="zh-CN" dirty="0" smtClean="0"/>
          </a:p>
          <a:p>
            <a:r>
              <a:rPr lang="zh-CN" altLang="en-US" dirty="0" smtClean="0"/>
              <a:t>外推关键：</a:t>
            </a:r>
            <a:r>
              <a:rPr lang="zh-CN" altLang="en-US" dirty="0" smtClean="0">
                <a:solidFill>
                  <a:srgbClr val="C00000"/>
                </a:solidFill>
              </a:rPr>
              <a:t>首先发现</a:t>
            </a:r>
            <a:r>
              <a:rPr lang="en-US" altLang="zh-CN" dirty="0" err="1" smtClean="0">
                <a:solidFill>
                  <a:srgbClr val="C00000"/>
                </a:solidFill>
              </a:rPr>
              <a:t>pV</a:t>
            </a:r>
            <a:r>
              <a:rPr lang="zh-CN" altLang="en-US" dirty="0" smtClean="0">
                <a:solidFill>
                  <a:srgbClr val="C00000"/>
                </a:solidFill>
              </a:rPr>
              <a:t>和</a:t>
            </a:r>
            <a:r>
              <a:rPr lang="en-US" altLang="zh-CN" dirty="0" smtClean="0">
                <a:solidFill>
                  <a:srgbClr val="C00000"/>
                </a:solidFill>
              </a:rPr>
              <a:t>P</a:t>
            </a:r>
            <a:r>
              <a:rPr lang="zh-CN" altLang="en-US" dirty="0" smtClean="0">
                <a:solidFill>
                  <a:srgbClr val="C00000"/>
                </a:solidFill>
              </a:rPr>
              <a:t>呈直线关系（实验发现），</a:t>
            </a:r>
            <a:r>
              <a:rPr lang="zh-CN" altLang="en-US" dirty="0" smtClean="0"/>
              <a:t>根据这个关系外延某个</a:t>
            </a:r>
            <a:r>
              <a:rPr lang="en-US" altLang="zh-CN" dirty="0" smtClean="0"/>
              <a:t>p</a:t>
            </a:r>
            <a:r>
              <a:rPr lang="zh-CN" altLang="en-US" dirty="0" smtClean="0"/>
              <a:t>对应的</a:t>
            </a:r>
            <a:r>
              <a:rPr lang="en-US" altLang="zh-CN" dirty="0" err="1" smtClean="0"/>
              <a:t>pV</a:t>
            </a:r>
            <a:r>
              <a:rPr lang="zh-CN" altLang="en-US" dirty="0" smtClean="0"/>
              <a:t>。</a:t>
            </a:r>
            <a:endParaRPr lang="en-US" altLang="zh-CN" dirty="0" smtClean="0"/>
          </a:p>
          <a:p>
            <a:endParaRPr lang="en-US" altLang="zh-CN" dirty="0" smtClean="0"/>
          </a:p>
          <a:p>
            <a:r>
              <a:rPr lang="zh-CN" altLang="en-US" dirty="0" smtClean="0"/>
              <a:t>思考，</a:t>
            </a:r>
            <a:r>
              <a:rPr lang="en-US" altLang="zh-CN" dirty="0" err="1" smtClean="0"/>
              <a:t>pV</a:t>
            </a:r>
            <a:r>
              <a:rPr lang="zh-CN" altLang="en-US" dirty="0" smtClean="0"/>
              <a:t>和</a:t>
            </a:r>
            <a:r>
              <a:rPr lang="en-US" altLang="zh-CN" dirty="0" smtClean="0"/>
              <a:t>P</a:t>
            </a:r>
            <a:r>
              <a:rPr lang="zh-CN" altLang="en-US" dirty="0" smtClean="0"/>
              <a:t>呈直线关系这个关系是推导出来的吗？</a:t>
            </a:r>
            <a:endParaRPr lang="en-US" altLang="zh-CN" dirty="0" smtClean="0"/>
          </a:p>
          <a:p>
            <a:endParaRPr lang="en-US" altLang="zh-CN" dirty="0" smtClean="0"/>
          </a:p>
          <a:p>
            <a:r>
              <a:rPr lang="en-US" altLang="zh-CN" dirty="0" smtClean="0"/>
              <a:t>V=22.4141,R=</a:t>
            </a:r>
            <a:r>
              <a:rPr lang="en-US" altLang="zh-CN" dirty="0" err="1" smtClean="0"/>
              <a:t>pV</a:t>
            </a:r>
            <a:r>
              <a:rPr lang="en-US" altLang="zh-CN" dirty="0" smtClean="0"/>
              <a:t>/</a:t>
            </a:r>
            <a:r>
              <a:rPr lang="en-US" altLang="zh-CN" dirty="0" err="1" smtClean="0"/>
              <a:t>nT</a:t>
            </a:r>
            <a:r>
              <a:rPr lang="en-US" altLang="zh-CN" dirty="0" smtClean="0"/>
              <a:t>=101.33*22.4141/1/273.15</a:t>
            </a:r>
            <a:endParaRPr lang="en-US" altLang="zh-CN" dirty="0" smtClean="0"/>
          </a:p>
          <a:p>
            <a:r>
              <a:rPr lang="en-US" altLang="zh-CN" dirty="0" smtClean="0"/>
              <a:t>V=f(</a:t>
            </a:r>
            <a:r>
              <a:rPr lang="zh-CN" altLang="en-US" dirty="0" smtClean="0"/>
              <a:t>密度，分子量，压力）。如果有实验测定的精确</a:t>
            </a:r>
            <a:r>
              <a:rPr lang="en-US" altLang="zh-CN" dirty="0" smtClean="0"/>
              <a:t>V</a:t>
            </a:r>
            <a:r>
              <a:rPr lang="zh-CN" altLang="en-US" dirty="0" smtClean="0"/>
              <a:t>（摩尔体积）数值，上面的</a:t>
            </a:r>
            <a:r>
              <a:rPr lang="en-US" altLang="zh-CN" dirty="0" err="1" smtClean="0"/>
              <a:t>pV~p</a:t>
            </a:r>
            <a:r>
              <a:rPr lang="zh-CN" altLang="en-US" dirty="0" smtClean="0"/>
              <a:t>关系也可以用来求分子量</a:t>
            </a:r>
            <a:endParaRPr lang="en-US" altLang="zh-CN" dirty="0" smtClean="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思考：这个实验的基本假设是什么，或者能得到上述关系的前提是什么：压力变化，温度变化</a:t>
            </a:r>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C674680B-C7D5-4D74-9337-80D27327957F}" type="slidenum">
              <a:rPr lang="en-US" altLang="zh-CN" sz="1200" b="0"/>
            </a:fld>
            <a:endParaRPr lang="en-US" altLang="zh-CN" sz="1200" b="0"/>
          </a:p>
        </p:txBody>
      </p:sp>
      <p:sp>
        <p:nvSpPr>
          <p:cNvPr id="110595" name="Rectangle 2"/>
          <p:cNvSpPr>
            <a:spLocks noGrp="1" noRot="1" noChangeAspect="1" noChangeArrowheads="1" noTextEdit="1"/>
          </p:cNvSpPr>
          <p:nvPr>
            <p:ph type="sldImg"/>
          </p:nvPr>
        </p:nvSpPr>
        <p:spPr>
          <a:xfrm>
            <a:off x="1144588" y="685800"/>
            <a:ext cx="4573587" cy="3429000"/>
          </a:xfrm>
          <a:solidFill>
            <a:srgbClr val="FFFFFF"/>
          </a:solidFill>
        </p:spPr>
      </p:sp>
      <p:sp>
        <p:nvSpPr>
          <p:cNvPr id="110596"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18" tIns="45709" rIns="91418" bIns="45709"/>
          <a:lstStyle/>
          <a:p>
            <a:pPr eaLnBrk="1" hangingPunct="1"/>
            <a:r>
              <a:rPr lang="en-US" altLang="zh-CN" dirty="0" smtClean="0"/>
              <a:t>Three different gases show this behavior with temperature. Temperature at which the volume of a hypothetical gas becomes 0 is the absolute zero of temperature. </a:t>
            </a:r>
            <a:r>
              <a:rPr lang="en-US" altLang="zh-CN" dirty="0" smtClean="0">
                <a:solidFill>
                  <a:srgbClr val="FF0000"/>
                </a:solidFill>
              </a:rPr>
              <a:t>The hypothetical gas has mass, but no volume, and does not condense into a liquid or solid.</a:t>
            </a:r>
            <a:endParaRPr lang="en-US" altLang="zh-CN" dirty="0" smtClean="0">
              <a:solidFill>
                <a:srgbClr val="FF0000"/>
              </a:solidFill>
            </a:endParaRPr>
          </a:p>
          <a:p>
            <a:pPr eaLnBrk="1" hangingPunct="1"/>
            <a:r>
              <a:rPr lang="zh-CN" altLang="en-US" dirty="0" smtClean="0"/>
              <a:t>问什么要强调压力不太大？注意这里指的是任意气体？</a:t>
            </a:r>
            <a:endParaRPr lang="en-US" altLang="zh-CN" dirty="0" smtClean="0"/>
          </a:p>
          <a:p>
            <a:pPr eaLnBrk="1" hangingPunct="1"/>
            <a:r>
              <a:rPr lang="zh-CN" altLang="en-US" dirty="0" smtClean="0"/>
              <a:t>思考：图中斜率代表什么含义（不同气体还是不同物质的量，还是其它？</a:t>
            </a:r>
            <a:r>
              <a:rPr lang="zh-CN" altLang="en-US" i="1" u="sng" dirty="0" smtClean="0"/>
              <a:t>不同的起始状态</a:t>
            </a:r>
            <a:r>
              <a:rPr lang="zh-CN" altLang="en-US" dirty="0" smtClean="0"/>
              <a:t>）</a:t>
            </a:r>
            <a:endParaRPr lang="en-US" altLang="zh-CN" dirty="0" smtClean="0"/>
          </a:p>
          <a:p>
            <a:pPr eaLnBrk="1" hangingPunct="1"/>
            <a:r>
              <a:rPr lang="zh-CN" altLang="en-US" dirty="0" smtClean="0"/>
              <a:t>为什么左边是虚线</a:t>
            </a:r>
            <a:endParaRPr lang="en-US" altLang="zh-CN"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思考：</a:t>
            </a:r>
            <a:endParaRPr lang="en-US" altLang="zh-CN" dirty="0" smtClean="0"/>
          </a:p>
          <a:p>
            <a:r>
              <a:rPr lang="zh-CN" altLang="en-US" dirty="0" smtClean="0"/>
              <a:t>绝对零度时气体的状态？（不再是气体）</a:t>
            </a:r>
            <a:endParaRPr lang="en-US" altLang="zh-CN" dirty="0" smtClean="0"/>
          </a:p>
          <a:p>
            <a:endParaRPr lang="en-US" altLang="zh-CN" dirty="0" smtClean="0"/>
          </a:p>
          <a:p>
            <a:r>
              <a:rPr lang="zh-CN" altLang="en-US" dirty="0" smtClean="0"/>
              <a:t>看到这个图的时候，思考斜率是什么，零点是什么，温度是否可以无限增加（上限）</a:t>
            </a:r>
            <a:endParaRPr lang="en-US" altLang="zh-CN" dirty="0" smtClean="0"/>
          </a:p>
          <a:p>
            <a:r>
              <a:rPr lang="zh-CN" altLang="en-US" dirty="0" smtClean="0"/>
              <a:t>从</a:t>
            </a:r>
            <a:r>
              <a:rPr lang="en-US" altLang="zh-CN" dirty="0" err="1" smtClean="0"/>
              <a:t>Vt</a:t>
            </a:r>
            <a:r>
              <a:rPr lang="en-US" altLang="zh-CN" dirty="0" smtClean="0"/>
              <a:t>/V0=(t+273)/273</a:t>
            </a:r>
            <a:r>
              <a:rPr lang="zh-CN" altLang="en-US" dirty="0" smtClean="0"/>
              <a:t>看，</a:t>
            </a:r>
            <a:r>
              <a:rPr lang="en-US" altLang="zh-CN" dirty="0" smtClean="0"/>
              <a:t>V0</a:t>
            </a:r>
            <a:r>
              <a:rPr lang="zh-CN" altLang="en-US" dirty="0" smtClean="0"/>
              <a:t>（</a:t>
            </a:r>
            <a:r>
              <a:rPr lang="en-US" altLang="zh-CN" dirty="0" smtClean="0"/>
              <a:t>0</a:t>
            </a:r>
            <a:r>
              <a:rPr lang="zh-CN" altLang="en-US" dirty="0" smtClean="0"/>
              <a:t>度时对应的体积</a:t>
            </a:r>
            <a:r>
              <a:rPr lang="en-US" altLang="zh-CN" dirty="0" smtClean="0"/>
              <a:t>)</a:t>
            </a:r>
            <a:r>
              <a:rPr lang="zh-CN" altLang="en-US" dirty="0" smtClean="0"/>
              <a:t>对应的</a:t>
            </a:r>
            <a:r>
              <a:rPr lang="en-US" altLang="zh-CN" dirty="0" smtClean="0"/>
              <a:t>【</a:t>
            </a:r>
            <a:r>
              <a:rPr lang="zh-CN" altLang="en-US" dirty="0" smtClean="0"/>
              <a:t>温度</a:t>
            </a:r>
            <a:r>
              <a:rPr lang="en-US" altLang="zh-CN" dirty="0" smtClean="0"/>
              <a:t>】</a:t>
            </a:r>
            <a:r>
              <a:rPr lang="zh-CN" altLang="en-US" dirty="0" smtClean="0"/>
              <a:t>是</a:t>
            </a:r>
            <a:r>
              <a:rPr lang="en-US" altLang="zh-CN" dirty="0" smtClean="0"/>
              <a:t>273</a:t>
            </a:r>
            <a:r>
              <a:rPr lang="zh-CN" altLang="en-US" dirty="0" smtClean="0"/>
              <a:t>，定义新的</a:t>
            </a:r>
            <a:endParaRPr lang="en-US" altLang="zh-CN" dirty="0" smtClean="0"/>
          </a:p>
          <a:p>
            <a:endParaRPr lang="en-US" altLang="zh-CN" dirty="0" smtClean="0"/>
          </a:p>
          <a:p>
            <a:r>
              <a:rPr lang="zh-CN" altLang="en-US" dirty="0" smtClean="0"/>
              <a:t>外延法</a:t>
            </a:r>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假定了一个中间过程，问题，具体假设的中间过程</a:t>
            </a:r>
            <a:r>
              <a:rPr lang="en-US" altLang="zh-CN" dirty="0" smtClean="0"/>
              <a:t>V</a:t>
            </a:r>
            <a:r>
              <a:rPr lang="zh-CN" altLang="en-US" dirty="0" smtClean="0"/>
              <a:t>‘的数值会不会影响结论？状态函数</a:t>
            </a:r>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提醒同学考试的时候，温度的单位</a:t>
            </a:r>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犹如单独存在：气体</a:t>
            </a:r>
            <a:r>
              <a:rPr lang="en-US" altLang="zh-CN" dirty="0" smtClean="0"/>
              <a:t>A</a:t>
            </a:r>
            <a:r>
              <a:rPr lang="zh-CN" altLang="en-US" dirty="0" smtClean="0"/>
              <a:t>的分压不受气体</a:t>
            </a:r>
            <a:r>
              <a:rPr lang="en-US" altLang="zh-CN" dirty="0" smtClean="0"/>
              <a:t>B</a:t>
            </a:r>
            <a:r>
              <a:rPr lang="zh-CN" altLang="en-US" dirty="0" smtClean="0"/>
              <a:t>的影响</a:t>
            </a:r>
            <a:endParaRPr lang="en-US" altLang="zh-CN" dirty="0" smtClean="0"/>
          </a:p>
          <a:p>
            <a:r>
              <a:rPr lang="zh-CN" altLang="en-US" dirty="0" smtClean="0"/>
              <a:t>温度</a:t>
            </a:r>
            <a:r>
              <a:rPr lang="en-US" altLang="zh-CN" dirty="0" smtClean="0"/>
              <a:t>T</a:t>
            </a:r>
            <a:r>
              <a:rPr lang="zh-CN" altLang="en-US" dirty="0" smtClean="0"/>
              <a:t>下，气体</a:t>
            </a:r>
            <a:r>
              <a:rPr lang="en-US" altLang="zh-CN" dirty="0" smtClean="0"/>
              <a:t>A</a:t>
            </a:r>
            <a:r>
              <a:rPr lang="zh-CN" altLang="en-US" dirty="0" smtClean="0"/>
              <a:t>单独放置于容器</a:t>
            </a:r>
            <a:r>
              <a:rPr lang="en-US" altLang="zh-CN" dirty="0" smtClean="0"/>
              <a:t>V</a:t>
            </a:r>
            <a:r>
              <a:rPr lang="zh-CN" altLang="en-US" dirty="0" smtClean="0"/>
              <a:t>，对应的压力</a:t>
            </a:r>
            <a:r>
              <a:rPr lang="en-US" altLang="zh-CN" dirty="0" smtClean="0"/>
              <a:t>Pa</a:t>
            </a:r>
            <a:r>
              <a:rPr lang="zh-CN" altLang="en-US" dirty="0" smtClean="0"/>
              <a:t>，和气体</a:t>
            </a:r>
            <a:r>
              <a:rPr lang="en-US" altLang="zh-CN" dirty="0" smtClean="0"/>
              <a:t>A</a:t>
            </a:r>
            <a:r>
              <a:rPr lang="zh-CN" altLang="en-US" dirty="0" smtClean="0"/>
              <a:t>与气体</a:t>
            </a:r>
            <a:r>
              <a:rPr lang="en-US" altLang="zh-CN" dirty="0" smtClean="0"/>
              <a:t>B</a:t>
            </a:r>
            <a:r>
              <a:rPr lang="zh-CN" altLang="en-US" dirty="0" smtClean="0"/>
              <a:t>同时放置于容器</a:t>
            </a:r>
            <a:r>
              <a:rPr lang="en-US" altLang="zh-CN" dirty="0" smtClean="0"/>
              <a:t>V</a:t>
            </a:r>
            <a:r>
              <a:rPr lang="zh-CN" altLang="en-US" dirty="0" smtClean="0"/>
              <a:t>的分压</a:t>
            </a:r>
            <a:endParaRPr lang="en-US" altLang="zh-CN" dirty="0" smtClean="0"/>
          </a:p>
          <a:p>
            <a:r>
              <a:rPr lang="en-US" altLang="zh-CN" dirty="0" smtClean="0"/>
              <a:t>(</a:t>
            </a:r>
            <a:r>
              <a:rPr lang="zh-CN" altLang="en-US" dirty="0" smtClean="0"/>
              <a:t>注意这时候限定的条件是什么：</a:t>
            </a:r>
            <a:r>
              <a:rPr lang="en-US" altLang="zh-CN" dirty="0" smtClean="0"/>
              <a:t>T</a:t>
            </a:r>
            <a:r>
              <a:rPr lang="zh-CN" altLang="en-US" dirty="0" smtClean="0"/>
              <a:t>和</a:t>
            </a:r>
            <a:r>
              <a:rPr lang="en-US" altLang="zh-CN" dirty="0" smtClean="0"/>
              <a:t>V</a:t>
            </a:r>
            <a:r>
              <a:rPr lang="zh-CN" altLang="en-US" dirty="0" smtClean="0"/>
              <a:t>不变），从热运动的角度理解，压力是碰撞，温度是气体分子运动剧烈程度的表征，体积约束了运动的范围（碰撞的概率）</a:t>
            </a:r>
            <a:endParaRPr lang="en-US" altLang="zh-CN" dirty="0" smtClean="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EB90B1CF-75B8-4946-9F8D-9914D2ADEA96}" type="slidenum">
              <a:rPr lang="en-US" altLang="zh-CN" sz="1200" b="0"/>
            </a:fld>
            <a:endParaRPr lang="en-US" altLang="zh-CN" sz="1200" b="0"/>
          </a:p>
        </p:txBody>
      </p:sp>
      <p:sp>
        <p:nvSpPr>
          <p:cNvPr id="111619" name="Rectangle 2"/>
          <p:cNvSpPr>
            <a:spLocks noGrp="1" noRot="1" noChangeAspect="1" noChangeArrowheads="1" noTextEdit="1"/>
          </p:cNvSpPr>
          <p:nvPr>
            <p:ph type="sldImg"/>
          </p:nvPr>
        </p:nvSpPr>
        <p:spPr>
          <a:xfrm>
            <a:off x="1144588" y="685800"/>
            <a:ext cx="4573587" cy="3429000"/>
          </a:xfrm>
          <a:solidFill>
            <a:srgbClr val="FFFFFF"/>
          </a:solidFill>
        </p:spPr>
      </p:sp>
      <p:sp>
        <p:nvSpPr>
          <p:cNvPr id="111620"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18" tIns="45709" rIns="91418" bIns="45709"/>
          <a:lstStyle/>
          <a:p>
            <a:pPr eaLnBrk="1" hangingPunct="1"/>
            <a:r>
              <a:rPr lang="en-US" altLang="zh-CN" dirty="0" smtClean="0"/>
              <a:t>Partial pressure is the pressure of a component of gas that contributes to the overall pressure.</a:t>
            </a:r>
            <a:endParaRPr lang="en-US" altLang="zh-CN" dirty="0" smtClean="0"/>
          </a:p>
          <a:p>
            <a:pPr eaLnBrk="1" hangingPunct="1"/>
            <a:r>
              <a:rPr lang="en-US" altLang="zh-CN" dirty="0" smtClean="0"/>
              <a:t>Partial volume is the volume that a gas would occupy at the total pressure in the chamber.</a:t>
            </a:r>
            <a:endParaRPr lang="en-US" altLang="zh-CN" dirty="0" smtClean="0"/>
          </a:p>
          <a:p>
            <a:pPr eaLnBrk="1" hangingPunct="1"/>
            <a:r>
              <a:rPr lang="en-US" altLang="zh-CN" dirty="0" smtClean="0"/>
              <a:t>Ratio of partial volume to total volume, or of partial pressure to total pressure is the MOLE FRACTION.</a:t>
            </a:r>
            <a:endParaRPr lang="en-US" altLang="zh-CN" dirty="0" smtClean="0"/>
          </a:p>
          <a:p>
            <a:pPr eaLnBrk="1" hangingPunct="1"/>
            <a:r>
              <a:rPr lang="zh-CN" altLang="en-US" dirty="0" smtClean="0"/>
              <a:t>为什么气体单独占有总体积的压力和等体积混合气体占有同体积的压力相同（理想气体假设：气体之间不存在相互作用，气体原子体积为</a:t>
            </a:r>
            <a:r>
              <a:rPr lang="en-US" altLang="zh-CN" dirty="0" smtClean="0"/>
              <a:t>0</a:t>
            </a:r>
            <a:r>
              <a:rPr lang="zh-CN" altLang="en-US" dirty="0" smtClean="0"/>
              <a:t>），纯数学假设</a:t>
            </a:r>
            <a:endParaRPr lang="en-US" altLang="zh-CN" dirty="0" smtClean="0"/>
          </a:p>
          <a:p>
            <a:pPr eaLnBrk="1" hangingPunct="1"/>
            <a:endParaRPr lang="en-US" altLang="zh-CN"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EB90B1CF-75B8-4946-9F8D-9914D2ADEA96}" type="slidenum">
              <a:rPr lang="en-US" altLang="zh-CN" sz="1200" b="0"/>
            </a:fld>
            <a:endParaRPr lang="en-US" altLang="zh-CN" sz="1200" b="0"/>
          </a:p>
        </p:txBody>
      </p:sp>
      <p:sp>
        <p:nvSpPr>
          <p:cNvPr id="111619" name="Rectangle 2"/>
          <p:cNvSpPr>
            <a:spLocks noGrp="1" noRot="1" noChangeAspect="1" noChangeArrowheads="1" noTextEdit="1"/>
          </p:cNvSpPr>
          <p:nvPr>
            <p:ph type="sldImg"/>
          </p:nvPr>
        </p:nvSpPr>
        <p:spPr>
          <a:xfrm>
            <a:off x="1144588" y="685800"/>
            <a:ext cx="4573587" cy="3429000"/>
          </a:xfrm>
          <a:solidFill>
            <a:srgbClr val="FFFFFF"/>
          </a:solidFill>
        </p:spPr>
      </p:sp>
      <p:sp>
        <p:nvSpPr>
          <p:cNvPr id="111620"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18" tIns="45709" rIns="91418" bIns="45709"/>
          <a:lstStyle/>
          <a:p>
            <a:pPr eaLnBrk="1" hangingPunct="1"/>
            <a:r>
              <a:rPr lang="en-US" altLang="zh-CN" dirty="0" smtClean="0"/>
              <a:t>Partial pressure is the pressure of a component of gas that contributes to the overall pressure.</a:t>
            </a:r>
            <a:endParaRPr lang="en-US" altLang="zh-CN" dirty="0" smtClean="0"/>
          </a:p>
          <a:p>
            <a:pPr eaLnBrk="1" hangingPunct="1"/>
            <a:r>
              <a:rPr lang="en-US" altLang="zh-CN" dirty="0" smtClean="0"/>
              <a:t>Partial volume is the volume that a gas would occupy at the total pressure in the chamber.</a:t>
            </a:r>
            <a:endParaRPr lang="en-US" altLang="zh-CN" dirty="0" smtClean="0"/>
          </a:p>
          <a:p>
            <a:pPr eaLnBrk="1" hangingPunct="1"/>
            <a:r>
              <a:rPr lang="en-US" altLang="zh-CN" dirty="0" smtClean="0"/>
              <a:t>Ratio of partial volume to total volume, or of partial pressure to total pressure is the MOLE FRACTION.</a:t>
            </a:r>
            <a:endParaRPr lang="en-US" altLang="zh-CN" dirty="0" smtClean="0"/>
          </a:p>
          <a:p>
            <a:pPr eaLnBrk="1" hangingPunct="1"/>
            <a:r>
              <a:rPr lang="zh-CN" altLang="en-US" dirty="0" smtClean="0"/>
              <a:t>为什么气体单独占有总体积的压力和等体积混合气体占有同体积的压力相同（理想气体假设：气体之间不存在相互作用，气体原子体积为</a:t>
            </a:r>
            <a:r>
              <a:rPr lang="en-US" altLang="zh-CN" dirty="0" smtClean="0"/>
              <a:t>0</a:t>
            </a:r>
            <a:r>
              <a:rPr lang="zh-CN" altLang="en-US" dirty="0" smtClean="0"/>
              <a:t>），纯数学假设</a:t>
            </a:r>
            <a:endParaRPr lang="en-US" altLang="zh-CN" dirty="0" smtClean="0"/>
          </a:p>
          <a:p>
            <a:pPr eaLnBrk="1" hangingPunct="1"/>
            <a:endParaRPr lang="en-US" altLang="zh-CN" dirty="0"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image" Target="../media/image4.png"/><Relationship Id="rId3" Type="http://schemas.openxmlformats.org/officeDocument/2006/relationships/oleObject" Target="../embeddings/oleObject2.bin"/><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image" Target="../media/image4.png"/><Relationship Id="rId3" Type="http://schemas.openxmlformats.org/officeDocument/2006/relationships/oleObject" Target="../embeddings/oleObject3.bin"/><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image" Target="../media/image1.jpeg"/><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image" Target="../media/image4.png"/><Relationship Id="rId3" Type="http://schemas.openxmlformats.org/officeDocument/2006/relationships/oleObject" Target="../embeddings/oleObject1.bin"/><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lvl1pPr>
              <a:defRPr/>
            </a:lvl1pPr>
          </a:lstStyle>
          <a:p>
            <a:pPr>
              <a:defRPr/>
            </a:pPr>
            <a:fld id="{E711BDA4-617D-4AE9-9A36-312459105BD1}" type="datetimeFigureOut">
              <a:rPr lang="zh-CN" altLang="en-US"/>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403B6B81-C024-4992-A76F-9F048B34E319}" type="slidenum">
              <a:rPr lang="zh-CN" altLang="en-US"/>
            </a:fld>
            <a:endParaRPr lang="zh-CN" altLang="en-US"/>
          </a:p>
        </p:txBody>
      </p:sp>
      <p:sp>
        <p:nvSpPr>
          <p:cNvPr id="5" name="等腰三角形 4"/>
          <p:cNvSpPr/>
          <p:nvPr userDrawn="1"/>
        </p:nvSpPr>
        <p:spPr>
          <a:xfrm>
            <a:off x="184150" y="91440"/>
            <a:ext cx="138430" cy="97155"/>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flipV="1">
            <a:off x="1038860" y="737870"/>
            <a:ext cx="138430" cy="97155"/>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188595"/>
            <a:ext cx="9144000" cy="549275"/>
          </a:xfrm>
          <a:prstGeom prst="rect">
            <a:avLst/>
          </a:prstGeom>
          <a:gradFill>
            <a:gsLst>
              <a:gs pos="0">
                <a:srgbClr val="7030A0"/>
              </a:gs>
              <a:gs pos="32000">
                <a:srgbClr val="7030A0"/>
              </a:gs>
              <a:gs pos="62000">
                <a:srgbClr val="A56BF3"/>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10" name="矩形 9"/>
          <p:cNvSpPr/>
          <p:nvPr userDrawn="1"/>
        </p:nvSpPr>
        <p:spPr>
          <a:xfrm>
            <a:off x="0" y="125095"/>
            <a:ext cx="9144000" cy="675640"/>
          </a:xfrm>
          <a:prstGeom prst="rect">
            <a:avLst/>
          </a:prstGeom>
          <a:gradFill>
            <a:gsLst>
              <a:gs pos="0">
                <a:srgbClr val="0000FF"/>
              </a:gs>
              <a:gs pos="32000">
                <a:srgbClr val="0000FF"/>
              </a:gs>
              <a:gs pos="62000">
                <a:srgbClr val="3A3AEA"/>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3" name="平行四边形 2"/>
          <p:cNvSpPr/>
          <p:nvPr userDrawn="1"/>
        </p:nvSpPr>
        <p:spPr>
          <a:xfrm flipH="1">
            <a:off x="252095" y="91440"/>
            <a:ext cx="860425" cy="743585"/>
          </a:xfrm>
          <a:prstGeom prst="parallelogram">
            <a:avLst>
              <a:gd name="adj" fmla="val 48423"/>
            </a:avLst>
          </a:prstGeom>
          <a:solidFill>
            <a:schemeClr val="accent2">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100" name="图片 99"/>
          <p:cNvPicPr/>
          <p:nvPr userDrawn="1"/>
        </p:nvPicPr>
        <p:blipFill>
          <a:blip r:embed="rId2">
            <a:lum bright="-18000" contrast="-12000"/>
          </a:blip>
          <a:srcRect b="85392"/>
          <a:stretch>
            <a:fillRect/>
          </a:stretch>
        </p:blipFill>
        <p:spPr>
          <a:xfrm>
            <a:off x="0" y="0"/>
            <a:ext cx="9144000" cy="835025"/>
          </a:xfrm>
          <a:prstGeom prst="rect">
            <a:avLst/>
          </a:prstGeom>
        </p:spPr>
      </p:pic>
      <p:sp>
        <p:nvSpPr>
          <p:cNvPr id="2" name="标题 1"/>
          <p:cNvSpPr>
            <a:spLocks noGrp="1"/>
          </p:cNvSpPr>
          <p:nvPr>
            <p:ph type="title"/>
          </p:nvPr>
        </p:nvSpPr>
        <p:spPr>
          <a:xfrm>
            <a:off x="629285" y="91440"/>
            <a:ext cx="7957185" cy="687705"/>
          </a:xfrm>
        </p:spPr>
        <p:txBody>
          <a:bodyPr/>
          <a:lstStyle>
            <a:lvl1pPr>
              <a:defRPr sz="3600" b="1">
                <a:solidFill>
                  <a:schemeClr val="bg1"/>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8"/>
          <p:cNvSpPr>
            <a:spLocks noGrp="1" noChangeArrowheads="1"/>
          </p:cNvSpPr>
          <p:nvPr>
            <p:ph type="ftr" sz="quarter" idx="10"/>
          </p:nvPr>
        </p:nvSpPr>
        <p:spPr/>
        <p:txBody>
          <a:bodyPr/>
          <a:lstStyle>
            <a:lvl1pPr>
              <a:defRPr/>
            </a:lvl1pPr>
          </a:lstStyle>
          <a:p>
            <a:fld id="{794C923D-2768-4BA9-A53F-11B6F20EA4A6}" type="slidenum">
              <a:rPr lang="zh-CN" altLang="en-US"/>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showMasterSp="0">
  <p:cSld name="内容">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6800" y="6400800"/>
            <a:ext cx="42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Object 5"/>
          <p:cNvGraphicFramePr>
            <a:graphicFrameLocks noChangeAspect="1"/>
          </p:cNvGraphicFramePr>
          <p:nvPr/>
        </p:nvGraphicFramePr>
        <p:xfrm>
          <a:off x="0" y="0"/>
          <a:ext cx="2057400" cy="900113"/>
        </p:xfrm>
        <a:graphic>
          <a:graphicData uri="http://schemas.openxmlformats.org/presentationml/2006/ole">
            <mc:AlternateContent xmlns:mc="http://schemas.openxmlformats.org/markup-compatibility/2006">
              <mc:Choice xmlns:v="urn:schemas-microsoft-com:vml" Requires="v">
                <p:oleObj spid="_x0000_s2140" name="Image" r:id="rId3" imgW="6858000" imgH="2997200" progId="">
                  <p:embed/>
                </p:oleObj>
              </mc:Choice>
              <mc:Fallback>
                <p:oleObj name="Image" r:id="rId3" imgW="6858000" imgH="2997200"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057400" cy="900113"/>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 name="内容占位符 1"/>
          <p:cNvSpPr>
            <a:spLocks noGrp="1"/>
          </p:cNvSpPr>
          <p:nvPr>
            <p:ph/>
          </p:nvPr>
        </p:nvSpPr>
        <p:spPr>
          <a:xfrm>
            <a:off x="1143000" y="609601"/>
            <a:ext cx="7798777" cy="54514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35"/>
          <p:cNvSpPr>
            <a:spLocks noGrp="1" noChangeArrowheads="1"/>
          </p:cNvSpPr>
          <p:nvPr>
            <p:ph type="dt" sz="half" idx="10"/>
          </p:nvPr>
        </p:nvSpPr>
        <p:spPr>
          <a:xfrm>
            <a:off x="1143000" y="6248400"/>
            <a:ext cx="1905000" cy="457200"/>
          </a:xfrm>
          <a:prstGeom prst="rect">
            <a:avLst/>
          </a:prstGeom>
        </p:spPr>
        <p:txBody>
          <a:bodyPr/>
          <a:lstStyle>
            <a:lvl1pPr>
              <a:defRPr/>
            </a:lvl1pPr>
          </a:lstStyle>
          <a:p>
            <a:pPr>
              <a:defRPr/>
            </a:pPr>
            <a:endParaRPr lang="en-US" altLang="zh-CN"/>
          </a:p>
        </p:txBody>
      </p:sp>
      <p:sp>
        <p:nvSpPr>
          <p:cNvPr id="6" name="Rectangle 36"/>
          <p:cNvSpPr>
            <a:spLocks noGrp="1" noChangeArrowheads="1"/>
          </p:cNvSpPr>
          <p:nvPr>
            <p:ph type="ftr" sz="quarter" idx="11"/>
          </p:nvPr>
        </p:nvSpPr>
        <p:spPr/>
        <p:txBody>
          <a:bodyPr/>
          <a:lstStyle>
            <a:lvl1pPr>
              <a:defRPr/>
            </a:lvl1pPr>
          </a:lstStyle>
          <a:p>
            <a:pPr>
              <a:defRPr/>
            </a:pPr>
            <a:endParaRPr lang="en-US" altLang="zh-CN"/>
          </a:p>
        </p:txBody>
      </p:sp>
      <p:sp>
        <p:nvSpPr>
          <p:cNvPr id="7" name="Rectangle 37"/>
          <p:cNvSpPr>
            <a:spLocks noGrp="1" noChangeArrowheads="1"/>
          </p:cNvSpPr>
          <p:nvPr>
            <p:ph type="sldNum" sz="quarter" idx="12"/>
          </p:nvPr>
        </p:nvSpPr>
        <p:spPr>
          <a:xfrm>
            <a:off x="7010400" y="6248400"/>
            <a:ext cx="1905000" cy="457200"/>
          </a:xfrm>
          <a:prstGeom prst="rect">
            <a:avLst/>
          </a:prstGeom>
        </p:spPr>
        <p:txBody>
          <a:bodyPr vert="horz" wrap="square" lIns="91440" tIns="45720" rIns="91440" bIns="45720" numCol="1" anchor="t" anchorCtr="0" compatLnSpc="1"/>
          <a:lstStyle>
            <a:lvl1pPr>
              <a:defRPr/>
            </a:lvl1pPr>
          </a:lstStyle>
          <a:p>
            <a:fld id="{7087D2E5-9398-4F4A-880D-CC683C73DF58}"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8"/>
          <p:cNvSpPr>
            <a:spLocks noGrp="1" noChangeArrowheads="1"/>
          </p:cNvSpPr>
          <p:nvPr>
            <p:ph type="ftr" sz="quarter" idx="10"/>
          </p:nvPr>
        </p:nvSpPr>
        <p:spPr/>
        <p:txBody>
          <a:bodyPr/>
          <a:lstStyle>
            <a:lvl1pPr>
              <a:defRPr/>
            </a:lvl1pPr>
          </a:lstStyle>
          <a:p>
            <a:fld id="{66968D27-7E47-436E-8579-279821B96121}" type="slidenum">
              <a:rPr lang="zh-CN" altLang="en-US"/>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showMasterSp="0">
  <p:cSld name="标题和四项内容">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6800" y="6400800"/>
            <a:ext cx="42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Object 5"/>
          <p:cNvGraphicFramePr>
            <a:graphicFrameLocks noChangeAspect="1"/>
          </p:cNvGraphicFramePr>
          <p:nvPr/>
        </p:nvGraphicFramePr>
        <p:xfrm>
          <a:off x="0" y="0"/>
          <a:ext cx="2057400" cy="900113"/>
        </p:xfrm>
        <a:graphic>
          <a:graphicData uri="http://schemas.openxmlformats.org/presentationml/2006/ole">
            <mc:AlternateContent xmlns:mc="http://schemas.openxmlformats.org/markup-compatibility/2006">
              <mc:Choice xmlns:v="urn:schemas-microsoft-com:vml" Requires="v">
                <p:oleObj spid="_x0000_s3164" name="Image" r:id="rId3" imgW="6858000" imgH="2997200" progId="">
                  <p:embed/>
                </p:oleObj>
              </mc:Choice>
              <mc:Fallback>
                <p:oleObj name="Image" r:id="rId3" imgW="6858000" imgH="2997200"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057400" cy="900113"/>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 name="标题 1"/>
          <p:cNvSpPr>
            <a:spLocks noGrp="1"/>
          </p:cNvSpPr>
          <p:nvPr>
            <p:ph type="title" sz="quarter"/>
          </p:nvPr>
        </p:nvSpPr>
        <p:spPr>
          <a:xfrm>
            <a:off x="1143000" y="609600"/>
            <a:ext cx="77724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1169377" y="1946275"/>
            <a:ext cx="3815862" cy="198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5125915" y="1946275"/>
            <a:ext cx="3815862" cy="198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1169377" y="4079875"/>
            <a:ext cx="3815862" cy="198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内容占位符 5"/>
          <p:cNvSpPr>
            <a:spLocks noGrp="1"/>
          </p:cNvSpPr>
          <p:nvPr>
            <p:ph sz="quarter" idx="4"/>
          </p:nvPr>
        </p:nvSpPr>
        <p:spPr>
          <a:xfrm>
            <a:off x="5125915" y="4079875"/>
            <a:ext cx="3815862" cy="198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9" name="Rectangle 35"/>
          <p:cNvSpPr>
            <a:spLocks noGrp="1" noChangeArrowheads="1"/>
          </p:cNvSpPr>
          <p:nvPr>
            <p:ph type="dt" sz="half" idx="10"/>
          </p:nvPr>
        </p:nvSpPr>
        <p:spPr>
          <a:xfrm>
            <a:off x="1143000" y="6248400"/>
            <a:ext cx="1905000" cy="457200"/>
          </a:xfrm>
          <a:prstGeom prst="rect">
            <a:avLst/>
          </a:prstGeom>
        </p:spPr>
        <p:txBody>
          <a:bodyPr/>
          <a:lstStyle>
            <a:lvl1pPr>
              <a:defRPr/>
            </a:lvl1pPr>
          </a:lstStyle>
          <a:p>
            <a:pPr>
              <a:defRPr/>
            </a:pPr>
            <a:endParaRPr lang="en-US" altLang="zh-CN"/>
          </a:p>
        </p:txBody>
      </p:sp>
      <p:sp>
        <p:nvSpPr>
          <p:cNvPr id="10" name="Rectangle 36"/>
          <p:cNvSpPr>
            <a:spLocks noGrp="1" noChangeArrowheads="1"/>
          </p:cNvSpPr>
          <p:nvPr>
            <p:ph type="ftr" sz="quarter" idx="11"/>
          </p:nvPr>
        </p:nvSpPr>
        <p:spPr/>
        <p:txBody>
          <a:bodyPr/>
          <a:lstStyle>
            <a:lvl1pPr>
              <a:defRPr/>
            </a:lvl1pPr>
          </a:lstStyle>
          <a:p>
            <a:pPr>
              <a:defRPr/>
            </a:pPr>
            <a:endParaRPr lang="en-US" altLang="zh-CN"/>
          </a:p>
        </p:txBody>
      </p:sp>
      <p:sp>
        <p:nvSpPr>
          <p:cNvPr id="11" name="Rectangle 37"/>
          <p:cNvSpPr>
            <a:spLocks noGrp="1" noChangeArrowheads="1"/>
          </p:cNvSpPr>
          <p:nvPr>
            <p:ph type="sldNum" sz="quarter" idx="12"/>
          </p:nvPr>
        </p:nvSpPr>
        <p:spPr>
          <a:xfrm>
            <a:off x="7010400" y="6248400"/>
            <a:ext cx="1905000" cy="457200"/>
          </a:xfrm>
          <a:prstGeom prst="rect">
            <a:avLst/>
          </a:prstGeom>
        </p:spPr>
        <p:txBody>
          <a:bodyPr vert="horz" wrap="square" lIns="91440" tIns="45720" rIns="91440" bIns="45720" numCol="1" anchor="t" anchorCtr="0" compatLnSpc="1"/>
          <a:lstStyle>
            <a:lvl1pPr>
              <a:defRPr/>
            </a:lvl1pPr>
          </a:lstStyle>
          <a:p>
            <a:fld id="{D23BA2AF-E8AE-4636-97E9-E0C04D3BB49D}"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27584" y="220345"/>
            <a:ext cx="7687767" cy="687705"/>
          </a:xfrm>
        </p:spPr>
        <p:txBody>
          <a:bodyPr/>
          <a:lstStyle>
            <a:lvl1pPr>
              <a:defRPr kumimoji="0" lang="en-US" altLang="zh-CN" sz="3600" b="1" i="0" u="none" strike="noStrike" kern="1200" cap="none" spc="0" normalizeH="0" baseline="0" noProof="1" dirty="0">
                <a:solidFill>
                  <a:srgbClr val="D36871"/>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smtClean="0"/>
              <a:t>单击此处编辑母版标题样式</a:t>
            </a:r>
            <a:endParaRPr lang="zh-CN" altLang="en-US" dirty="0"/>
          </a:p>
        </p:txBody>
      </p:sp>
      <p:sp>
        <p:nvSpPr>
          <p:cNvPr id="6" name="日期占位符 3"/>
          <p:cNvSpPr>
            <a:spLocks noGrp="1"/>
          </p:cNvSpPr>
          <p:nvPr>
            <p:ph type="dt" sz="half" idx="10"/>
          </p:nvPr>
        </p:nvSpPr>
        <p:spPr/>
        <p:txBody>
          <a:bodyPr/>
          <a:lstStyle>
            <a:lvl1pPr>
              <a:defRPr/>
            </a:lvl1pPr>
          </a:lstStyle>
          <a:p>
            <a:pPr>
              <a:defRPr/>
            </a:pPr>
            <a:fld id="{E711BDA4-617D-4AE9-9A36-312459105BD1}" type="datetimeFigureOut">
              <a:rPr lang="zh-CN" altLang="en-US"/>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403B6B81-C024-4992-A76F-9F048B34E319}" type="slidenum">
              <a:rPr lang="zh-CN" altLang="en-US"/>
            </a:fld>
            <a:endParaRPr lang="zh-CN" altLang="en-US"/>
          </a:p>
        </p:txBody>
      </p:sp>
      <p:sp>
        <p:nvSpPr>
          <p:cNvPr id="10" name="等腰三角形 9"/>
          <p:cNvSpPr/>
          <p:nvPr userDrawn="1"/>
        </p:nvSpPr>
        <p:spPr>
          <a:xfrm flipV="1">
            <a:off x="1038860" y="41275"/>
            <a:ext cx="138430" cy="97155"/>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22860"/>
            <a:ext cx="9144000" cy="114935"/>
          </a:xfrm>
          <a:prstGeom prst="rect">
            <a:avLst/>
          </a:prstGeom>
          <a:gradFill>
            <a:gsLst>
              <a:gs pos="0">
                <a:srgbClr val="7030A0"/>
              </a:gs>
              <a:gs pos="32000">
                <a:srgbClr val="7030A0"/>
              </a:gs>
              <a:gs pos="62000">
                <a:srgbClr val="A56BF3"/>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13" name="矩形 12"/>
          <p:cNvSpPr/>
          <p:nvPr userDrawn="1"/>
        </p:nvSpPr>
        <p:spPr>
          <a:xfrm flipH="1">
            <a:off x="0" y="6746875"/>
            <a:ext cx="9144000" cy="114935"/>
          </a:xfrm>
          <a:prstGeom prst="rect">
            <a:avLst/>
          </a:prstGeom>
          <a:gradFill>
            <a:gsLst>
              <a:gs pos="0">
                <a:srgbClr val="7030A0"/>
              </a:gs>
              <a:gs pos="32000">
                <a:srgbClr val="7030A0"/>
              </a:gs>
              <a:gs pos="62000">
                <a:srgbClr val="A56BF3"/>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14" name="任意多边形 13"/>
          <p:cNvSpPr/>
          <p:nvPr userDrawn="1"/>
        </p:nvSpPr>
        <p:spPr>
          <a:xfrm>
            <a:off x="8066913" y="6743700"/>
            <a:ext cx="557657" cy="118110"/>
          </a:xfrm>
          <a:custGeom>
            <a:avLst/>
            <a:gdLst>
              <a:gd name="connsiteX0" fmla="*/ 57277 w 557657"/>
              <a:gd name="connsiteY0" fmla="*/ 0 h 118110"/>
              <a:gd name="connsiteX1" fmla="*/ 557657 w 557657"/>
              <a:gd name="connsiteY1" fmla="*/ 0 h 118110"/>
              <a:gd name="connsiteX2" fmla="*/ 500380 w 557657"/>
              <a:gd name="connsiteY2" fmla="*/ 118110 h 118110"/>
              <a:gd name="connsiteX3" fmla="*/ 0 w 557657"/>
              <a:gd name="connsiteY3" fmla="*/ 118110 h 118110"/>
            </a:gdLst>
            <a:ahLst/>
            <a:cxnLst>
              <a:cxn ang="0">
                <a:pos x="connsiteX0" y="connsiteY0"/>
              </a:cxn>
              <a:cxn ang="0">
                <a:pos x="connsiteX1" y="connsiteY1"/>
              </a:cxn>
              <a:cxn ang="0">
                <a:pos x="connsiteX2" y="connsiteY2"/>
              </a:cxn>
              <a:cxn ang="0">
                <a:pos x="connsiteX3" y="connsiteY3"/>
              </a:cxn>
            </a:cxnLst>
            <a:rect l="l" t="t" r="r" b="b"/>
            <a:pathLst>
              <a:path w="557657" h="118110">
                <a:moveTo>
                  <a:pt x="57277" y="0"/>
                </a:moveTo>
                <a:lnTo>
                  <a:pt x="557657" y="0"/>
                </a:lnTo>
                <a:lnTo>
                  <a:pt x="500380" y="118110"/>
                </a:lnTo>
                <a:lnTo>
                  <a:pt x="0" y="118110"/>
                </a:lnTo>
                <a:close/>
              </a:path>
            </a:pathLst>
          </a:custGeom>
          <a:gradFill>
            <a:gsLst>
              <a:gs pos="100000">
                <a:srgbClr val="EEC988"/>
              </a:gs>
              <a:gs pos="0">
                <a:srgbClr val="CB954D"/>
              </a:gs>
            </a:gsLst>
            <a:lin scaled="1"/>
          </a:grad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a:endParaRPr lang="zh-CN" altLang="en-US"/>
          </a:p>
        </p:txBody>
      </p:sp>
      <p:sp>
        <p:nvSpPr>
          <p:cNvPr id="15" name="矩形 14"/>
          <p:cNvSpPr/>
          <p:nvPr userDrawn="1"/>
        </p:nvSpPr>
        <p:spPr>
          <a:xfrm>
            <a:off x="0" y="-22860"/>
            <a:ext cx="9144000" cy="114935"/>
          </a:xfrm>
          <a:prstGeom prst="rect">
            <a:avLst/>
          </a:prstGeom>
          <a:gradFill>
            <a:gsLst>
              <a:gs pos="0">
                <a:srgbClr val="0000FF"/>
              </a:gs>
              <a:gs pos="32000">
                <a:srgbClr val="0000FF"/>
              </a:gs>
              <a:gs pos="62000">
                <a:srgbClr val="3A3AEA"/>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12" name="任意多边形 11"/>
          <p:cNvSpPr/>
          <p:nvPr userDrawn="1"/>
        </p:nvSpPr>
        <p:spPr>
          <a:xfrm flipH="1">
            <a:off x="533442" y="-22860"/>
            <a:ext cx="578443" cy="161290"/>
          </a:xfrm>
          <a:custGeom>
            <a:avLst/>
            <a:gdLst>
              <a:gd name="connsiteX0" fmla="*/ 578443 w 578443"/>
              <a:gd name="connsiteY0" fmla="*/ 0 h 161290"/>
              <a:gd name="connsiteX1" fmla="*/ 78197 w 578443"/>
              <a:gd name="connsiteY1" fmla="*/ 0 h 161290"/>
              <a:gd name="connsiteX2" fmla="*/ 0 w 578443"/>
              <a:gd name="connsiteY2" fmla="*/ 161290 h 161290"/>
              <a:gd name="connsiteX3" fmla="*/ 500247 w 578443"/>
              <a:gd name="connsiteY3" fmla="*/ 161290 h 161290"/>
            </a:gdLst>
            <a:ahLst/>
            <a:cxnLst>
              <a:cxn ang="0">
                <a:pos x="connsiteX0" y="connsiteY0"/>
              </a:cxn>
              <a:cxn ang="0">
                <a:pos x="connsiteX1" y="connsiteY1"/>
              </a:cxn>
              <a:cxn ang="0">
                <a:pos x="connsiteX2" y="connsiteY2"/>
              </a:cxn>
              <a:cxn ang="0">
                <a:pos x="connsiteX3" y="connsiteY3"/>
              </a:cxn>
            </a:cxnLst>
            <a:rect l="l" t="t" r="r" b="b"/>
            <a:pathLst>
              <a:path w="578443" h="161290">
                <a:moveTo>
                  <a:pt x="578443" y="0"/>
                </a:moveTo>
                <a:lnTo>
                  <a:pt x="78197" y="0"/>
                </a:lnTo>
                <a:lnTo>
                  <a:pt x="0" y="161290"/>
                </a:lnTo>
                <a:lnTo>
                  <a:pt x="500247" y="161290"/>
                </a:lnTo>
                <a:close/>
              </a:path>
            </a:pathLst>
          </a:custGeom>
          <a:gradFill>
            <a:gsLst>
              <a:gs pos="100000">
                <a:srgbClr val="EEC988"/>
              </a:gs>
              <a:gs pos="0">
                <a:srgbClr val="CB954D"/>
              </a:gs>
            </a:gsLst>
            <a:lin scaled="1"/>
          </a:grad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a:endParaRPr lang="zh-CN" altLang="en-US"/>
          </a:p>
        </p:txBody>
      </p:sp>
      <p:sp>
        <p:nvSpPr>
          <p:cNvPr id="16" name="矩形 15"/>
          <p:cNvSpPr/>
          <p:nvPr userDrawn="1"/>
        </p:nvSpPr>
        <p:spPr>
          <a:xfrm flipH="1">
            <a:off x="0" y="6742112"/>
            <a:ext cx="9144000" cy="115888"/>
          </a:xfrm>
          <a:prstGeom prst="rect">
            <a:avLst/>
          </a:prstGeom>
          <a:gradFill>
            <a:gsLst>
              <a:gs pos="0">
                <a:srgbClr val="0000FF"/>
              </a:gs>
              <a:gs pos="32000">
                <a:srgbClr val="0000FF"/>
              </a:gs>
              <a:gs pos="62000">
                <a:srgbClr val="3A3AEA"/>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pic>
        <p:nvPicPr>
          <p:cNvPr id="101" name="图片 100"/>
          <p:cNvPicPr/>
          <p:nvPr userDrawn="1"/>
        </p:nvPicPr>
        <p:blipFill>
          <a:blip r:embed="rId2"/>
          <a:srcRect b="96940"/>
          <a:stretch>
            <a:fillRect/>
          </a:stretch>
        </p:blipFill>
        <p:spPr>
          <a:xfrm>
            <a:off x="0" y="-27305"/>
            <a:ext cx="9150985" cy="175895"/>
          </a:xfrm>
          <a:prstGeom prst="rect">
            <a:avLst/>
          </a:prstGeom>
          <a:noFill/>
          <a:ln w="9525">
            <a:noFill/>
          </a:ln>
        </p:spPr>
      </p:pic>
      <p:pic>
        <p:nvPicPr>
          <p:cNvPr id="3" name="图片 2"/>
          <p:cNvPicPr/>
          <p:nvPr userDrawn="1">
            <p:custDataLst>
              <p:tags r:id="rId3"/>
            </p:custDataLst>
          </p:nvPr>
        </p:nvPicPr>
        <p:blipFill>
          <a:blip r:embed="rId2"/>
          <a:srcRect t="96719"/>
          <a:stretch>
            <a:fillRect/>
          </a:stretch>
        </p:blipFill>
        <p:spPr>
          <a:xfrm>
            <a:off x="-8255" y="6677660"/>
            <a:ext cx="9159875" cy="188595"/>
          </a:xfrm>
          <a:prstGeom prst="rect">
            <a:avLst/>
          </a:prstGeom>
          <a:noFill/>
          <a:ln w="9525">
            <a:noFill/>
          </a:ln>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lvl1pPr>
              <a:defRPr/>
            </a:lvl1pPr>
          </a:lstStyle>
          <a:p>
            <a:pPr>
              <a:defRPr/>
            </a:pPr>
            <a:fld id="{E711BDA4-617D-4AE9-9A36-312459105BD1}" type="datetimeFigureOut">
              <a:rPr lang="zh-CN" altLang="en-US"/>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403B6B81-C024-4992-A76F-9F048B34E319}" type="slidenum">
              <a:rPr lang="zh-CN" altLang="en-US"/>
            </a:fld>
            <a:endParaRPr lang="zh-CN" altLang="en-US"/>
          </a:p>
        </p:txBody>
      </p:sp>
      <p:sp>
        <p:nvSpPr>
          <p:cNvPr id="14" name="等腰三角形 13"/>
          <p:cNvSpPr/>
          <p:nvPr userDrawn="1"/>
        </p:nvSpPr>
        <p:spPr>
          <a:xfrm flipV="1">
            <a:off x="1038860" y="41275"/>
            <a:ext cx="138430" cy="97155"/>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0" y="-22860"/>
            <a:ext cx="9144000" cy="114935"/>
          </a:xfrm>
          <a:prstGeom prst="rect">
            <a:avLst/>
          </a:prstGeom>
          <a:gradFill>
            <a:gsLst>
              <a:gs pos="0">
                <a:srgbClr val="7030A0"/>
              </a:gs>
              <a:gs pos="32000">
                <a:srgbClr val="7030A0"/>
              </a:gs>
              <a:gs pos="62000">
                <a:srgbClr val="A56BF3"/>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13" name="任意多边形 12"/>
          <p:cNvSpPr/>
          <p:nvPr userDrawn="1"/>
        </p:nvSpPr>
        <p:spPr>
          <a:xfrm flipH="1">
            <a:off x="533442" y="-22860"/>
            <a:ext cx="578443" cy="161290"/>
          </a:xfrm>
          <a:custGeom>
            <a:avLst/>
            <a:gdLst>
              <a:gd name="connsiteX0" fmla="*/ 578443 w 578443"/>
              <a:gd name="connsiteY0" fmla="*/ 0 h 161290"/>
              <a:gd name="connsiteX1" fmla="*/ 78197 w 578443"/>
              <a:gd name="connsiteY1" fmla="*/ 0 h 161290"/>
              <a:gd name="connsiteX2" fmla="*/ 0 w 578443"/>
              <a:gd name="connsiteY2" fmla="*/ 161290 h 161290"/>
              <a:gd name="connsiteX3" fmla="*/ 500247 w 578443"/>
              <a:gd name="connsiteY3" fmla="*/ 161290 h 161290"/>
            </a:gdLst>
            <a:ahLst/>
            <a:cxnLst>
              <a:cxn ang="0">
                <a:pos x="connsiteX0" y="connsiteY0"/>
              </a:cxn>
              <a:cxn ang="0">
                <a:pos x="connsiteX1" y="connsiteY1"/>
              </a:cxn>
              <a:cxn ang="0">
                <a:pos x="connsiteX2" y="connsiteY2"/>
              </a:cxn>
              <a:cxn ang="0">
                <a:pos x="connsiteX3" y="connsiteY3"/>
              </a:cxn>
            </a:cxnLst>
            <a:rect l="l" t="t" r="r" b="b"/>
            <a:pathLst>
              <a:path w="578443" h="161290">
                <a:moveTo>
                  <a:pt x="578443" y="0"/>
                </a:moveTo>
                <a:lnTo>
                  <a:pt x="78197" y="0"/>
                </a:lnTo>
                <a:lnTo>
                  <a:pt x="0" y="161290"/>
                </a:lnTo>
                <a:lnTo>
                  <a:pt x="500247" y="161290"/>
                </a:lnTo>
                <a:close/>
              </a:path>
            </a:pathLst>
          </a:custGeom>
          <a:gradFill>
            <a:gsLst>
              <a:gs pos="100000">
                <a:srgbClr val="EEC988"/>
              </a:gs>
              <a:gs pos="0">
                <a:srgbClr val="CB954D"/>
              </a:gs>
            </a:gsLst>
            <a:lin scaled="1"/>
          </a:grad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a:endParaRPr lang="zh-CN" altLang="en-US"/>
          </a:p>
        </p:txBody>
      </p:sp>
      <p:sp>
        <p:nvSpPr>
          <p:cNvPr id="18" name="矩形 17"/>
          <p:cNvSpPr/>
          <p:nvPr userDrawn="1"/>
        </p:nvSpPr>
        <p:spPr>
          <a:xfrm flipH="1">
            <a:off x="0" y="6746875"/>
            <a:ext cx="9144000" cy="114935"/>
          </a:xfrm>
          <a:prstGeom prst="rect">
            <a:avLst/>
          </a:prstGeom>
          <a:gradFill>
            <a:gsLst>
              <a:gs pos="0">
                <a:srgbClr val="7030A0"/>
              </a:gs>
              <a:gs pos="32000">
                <a:srgbClr val="7030A0"/>
              </a:gs>
              <a:gs pos="62000">
                <a:srgbClr val="A56BF3"/>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16" name="任意多边形 15"/>
          <p:cNvSpPr/>
          <p:nvPr userDrawn="1"/>
        </p:nvSpPr>
        <p:spPr>
          <a:xfrm>
            <a:off x="8066913" y="6743700"/>
            <a:ext cx="557657" cy="118110"/>
          </a:xfrm>
          <a:custGeom>
            <a:avLst/>
            <a:gdLst>
              <a:gd name="connsiteX0" fmla="*/ 57277 w 557657"/>
              <a:gd name="connsiteY0" fmla="*/ 0 h 118110"/>
              <a:gd name="connsiteX1" fmla="*/ 557657 w 557657"/>
              <a:gd name="connsiteY1" fmla="*/ 0 h 118110"/>
              <a:gd name="connsiteX2" fmla="*/ 500380 w 557657"/>
              <a:gd name="connsiteY2" fmla="*/ 118110 h 118110"/>
              <a:gd name="connsiteX3" fmla="*/ 0 w 557657"/>
              <a:gd name="connsiteY3" fmla="*/ 118110 h 118110"/>
            </a:gdLst>
            <a:ahLst/>
            <a:cxnLst>
              <a:cxn ang="0">
                <a:pos x="connsiteX0" y="connsiteY0"/>
              </a:cxn>
              <a:cxn ang="0">
                <a:pos x="connsiteX1" y="connsiteY1"/>
              </a:cxn>
              <a:cxn ang="0">
                <a:pos x="connsiteX2" y="connsiteY2"/>
              </a:cxn>
              <a:cxn ang="0">
                <a:pos x="connsiteX3" y="connsiteY3"/>
              </a:cxn>
            </a:cxnLst>
            <a:rect l="l" t="t" r="r" b="b"/>
            <a:pathLst>
              <a:path w="557657" h="118110">
                <a:moveTo>
                  <a:pt x="57277" y="0"/>
                </a:moveTo>
                <a:lnTo>
                  <a:pt x="557657" y="0"/>
                </a:lnTo>
                <a:lnTo>
                  <a:pt x="500380" y="118110"/>
                </a:lnTo>
                <a:lnTo>
                  <a:pt x="0" y="118110"/>
                </a:lnTo>
                <a:close/>
              </a:path>
            </a:pathLst>
          </a:custGeom>
          <a:gradFill>
            <a:gsLst>
              <a:gs pos="100000">
                <a:srgbClr val="EEC988"/>
              </a:gs>
              <a:gs pos="0">
                <a:srgbClr val="CB954D"/>
              </a:gs>
            </a:gsLst>
            <a:lin scaled="1"/>
          </a:grad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a:endParaRPr lang="zh-CN" altLang="en-US"/>
          </a:p>
        </p:txBody>
      </p:sp>
      <p:sp>
        <p:nvSpPr>
          <p:cNvPr id="10" name="矩形 9"/>
          <p:cNvSpPr/>
          <p:nvPr userDrawn="1"/>
        </p:nvSpPr>
        <p:spPr>
          <a:xfrm>
            <a:off x="0" y="-22860"/>
            <a:ext cx="9144000" cy="114935"/>
          </a:xfrm>
          <a:prstGeom prst="rect">
            <a:avLst/>
          </a:prstGeom>
          <a:gradFill>
            <a:gsLst>
              <a:gs pos="0">
                <a:srgbClr val="0000FF"/>
              </a:gs>
              <a:gs pos="32000">
                <a:srgbClr val="0000FF"/>
              </a:gs>
              <a:gs pos="62000">
                <a:srgbClr val="3A3AEA"/>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11" name="任意多边形 10"/>
          <p:cNvSpPr/>
          <p:nvPr userDrawn="1"/>
        </p:nvSpPr>
        <p:spPr>
          <a:xfrm flipH="1">
            <a:off x="533442" y="-22860"/>
            <a:ext cx="578443" cy="161290"/>
          </a:xfrm>
          <a:custGeom>
            <a:avLst/>
            <a:gdLst>
              <a:gd name="connsiteX0" fmla="*/ 578443 w 578443"/>
              <a:gd name="connsiteY0" fmla="*/ 0 h 161290"/>
              <a:gd name="connsiteX1" fmla="*/ 78197 w 578443"/>
              <a:gd name="connsiteY1" fmla="*/ 0 h 161290"/>
              <a:gd name="connsiteX2" fmla="*/ 0 w 578443"/>
              <a:gd name="connsiteY2" fmla="*/ 161290 h 161290"/>
              <a:gd name="connsiteX3" fmla="*/ 500247 w 578443"/>
              <a:gd name="connsiteY3" fmla="*/ 161290 h 161290"/>
            </a:gdLst>
            <a:ahLst/>
            <a:cxnLst>
              <a:cxn ang="0">
                <a:pos x="connsiteX0" y="connsiteY0"/>
              </a:cxn>
              <a:cxn ang="0">
                <a:pos x="connsiteX1" y="connsiteY1"/>
              </a:cxn>
              <a:cxn ang="0">
                <a:pos x="connsiteX2" y="connsiteY2"/>
              </a:cxn>
              <a:cxn ang="0">
                <a:pos x="connsiteX3" y="connsiteY3"/>
              </a:cxn>
            </a:cxnLst>
            <a:rect l="l" t="t" r="r" b="b"/>
            <a:pathLst>
              <a:path w="578443" h="161290">
                <a:moveTo>
                  <a:pt x="578443" y="0"/>
                </a:moveTo>
                <a:lnTo>
                  <a:pt x="78197" y="0"/>
                </a:lnTo>
                <a:lnTo>
                  <a:pt x="0" y="161290"/>
                </a:lnTo>
                <a:lnTo>
                  <a:pt x="500247" y="161290"/>
                </a:lnTo>
                <a:close/>
              </a:path>
            </a:pathLst>
          </a:custGeom>
          <a:gradFill>
            <a:gsLst>
              <a:gs pos="100000">
                <a:srgbClr val="EEC988"/>
              </a:gs>
              <a:gs pos="0">
                <a:srgbClr val="CB954D"/>
              </a:gs>
            </a:gsLst>
            <a:lin scaled="1"/>
          </a:grad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a:endParaRPr lang="zh-CN" altLang="en-US"/>
          </a:p>
        </p:txBody>
      </p:sp>
      <p:sp>
        <p:nvSpPr>
          <p:cNvPr id="15" name="矩形 14"/>
          <p:cNvSpPr/>
          <p:nvPr userDrawn="1"/>
        </p:nvSpPr>
        <p:spPr>
          <a:xfrm flipH="1">
            <a:off x="0" y="6742112"/>
            <a:ext cx="9144000" cy="115888"/>
          </a:xfrm>
          <a:prstGeom prst="rect">
            <a:avLst/>
          </a:prstGeom>
          <a:gradFill>
            <a:gsLst>
              <a:gs pos="0">
                <a:srgbClr val="0000FF"/>
              </a:gs>
              <a:gs pos="32000">
                <a:srgbClr val="0000FF"/>
              </a:gs>
              <a:gs pos="62000">
                <a:srgbClr val="3A3AEA"/>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pic>
        <p:nvPicPr>
          <p:cNvPr id="5" name="图片 4"/>
          <p:cNvPicPr/>
          <p:nvPr userDrawn="1">
            <p:custDataLst>
              <p:tags r:id="rId2"/>
            </p:custDataLst>
          </p:nvPr>
        </p:nvPicPr>
        <p:blipFill>
          <a:blip r:embed="rId3"/>
          <a:srcRect b="96940"/>
          <a:stretch>
            <a:fillRect/>
          </a:stretch>
        </p:blipFill>
        <p:spPr>
          <a:xfrm>
            <a:off x="0" y="-27305"/>
            <a:ext cx="9150985" cy="175895"/>
          </a:xfrm>
          <a:prstGeom prst="rect">
            <a:avLst/>
          </a:prstGeom>
          <a:noFill/>
          <a:ln w="9525">
            <a:noFill/>
          </a:ln>
        </p:spPr>
      </p:pic>
      <p:pic>
        <p:nvPicPr>
          <p:cNvPr id="9" name="图片 8"/>
          <p:cNvPicPr/>
          <p:nvPr userDrawn="1">
            <p:custDataLst>
              <p:tags r:id="rId4"/>
            </p:custDataLst>
          </p:nvPr>
        </p:nvPicPr>
        <p:blipFill>
          <a:blip r:embed="rId3"/>
          <a:srcRect t="96719"/>
          <a:stretch>
            <a:fillRect/>
          </a:stretch>
        </p:blipFill>
        <p:spPr>
          <a:xfrm>
            <a:off x="-8255" y="6677660"/>
            <a:ext cx="9159875" cy="188595"/>
          </a:xfrm>
          <a:prstGeom prst="rect">
            <a:avLst/>
          </a:prstGeom>
          <a:noFill/>
          <a:ln w="9525">
            <a:noFill/>
          </a:ln>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3" name="副标题 2"/>
          <p:cNvSpPr>
            <a:spLocks noGrp="1"/>
          </p:cNvSpPr>
          <p:nvPr>
            <p:ph type="subTitle" idx="1" hasCustomPrompt="1"/>
          </p:nvPr>
        </p:nvSpPr>
        <p:spPr>
          <a:xfrm>
            <a:off x="1143000" y="3962076"/>
            <a:ext cx="6858000" cy="129572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6921EB9D-8E61-4155-B66A-67594705BAC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62DA51-2EDE-4506-B5CD-FB44F7A4F42C}" type="slidenum">
              <a:rPr lang="zh-CN" altLang="en-US" smtClean="0"/>
            </a:fld>
            <a:endParaRPr lang="zh-CN" altLang="en-US"/>
          </a:p>
        </p:txBody>
      </p:sp>
      <p:sp>
        <p:nvSpPr>
          <p:cNvPr id="7" name="矩形 6"/>
          <p:cNvSpPr/>
          <p:nvPr userDrawn="1"/>
        </p:nvSpPr>
        <p:spPr>
          <a:xfrm>
            <a:off x="1143000" y="2060848"/>
            <a:ext cx="8001000" cy="1901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9" name="矩形 8"/>
          <p:cNvSpPr/>
          <p:nvPr userDrawn="1"/>
        </p:nvSpPr>
        <p:spPr>
          <a:xfrm>
            <a:off x="1149896" y="2028280"/>
            <a:ext cx="7994104" cy="1901227"/>
          </a:xfrm>
          <a:prstGeom prst="rect">
            <a:avLst/>
          </a:prstGeom>
          <a:gradFill>
            <a:gsLst>
              <a:gs pos="0">
                <a:schemeClr val="accent5">
                  <a:lumMod val="50000"/>
                </a:schemeClr>
              </a:gs>
              <a:gs pos="32000">
                <a:schemeClr val="accent5">
                  <a:lumMod val="75000"/>
                </a:schemeClr>
              </a:gs>
              <a:gs pos="62000">
                <a:schemeClr val="accent5">
                  <a:lumMod val="60000"/>
                  <a:lumOff val="40000"/>
                </a:schemeClr>
              </a:gs>
              <a:gs pos="100000">
                <a:schemeClr val="accent5">
                  <a:lumMod val="20000"/>
                  <a:lumOff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pic>
        <p:nvPicPr>
          <p:cNvPr id="10" name="图片 9"/>
          <p:cNvPicPr>
            <a:picLocks noChangeAspect="1"/>
          </p:cNvPicPr>
          <p:nvPr userDrawn="1">
            <p:custDataLst>
              <p:tags r:id="rId2"/>
            </p:custDataLst>
          </p:nvPr>
        </p:nvPicPr>
        <p:blipFill>
          <a:blip r:embed="rId3">
            <a:lum bright="-18000" contrast="-12000"/>
          </a:blip>
          <a:srcRect l="11899" b="59382"/>
          <a:stretch>
            <a:fillRect/>
          </a:stretch>
        </p:blipFill>
        <p:spPr>
          <a:xfrm>
            <a:off x="1043305" y="2028190"/>
            <a:ext cx="8100695" cy="2336800"/>
          </a:xfrm>
          <a:prstGeom prst="rect">
            <a:avLst/>
          </a:prstGeom>
        </p:spPr>
      </p:pic>
      <p:sp>
        <p:nvSpPr>
          <p:cNvPr id="2" name="标题 1"/>
          <p:cNvSpPr>
            <a:spLocks noGrp="1"/>
          </p:cNvSpPr>
          <p:nvPr>
            <p:ph type="ctrTitle" hasCustomPrompt="1"/>
          </p:nvPr>
        </p:nvSpPr>
        <p:spPr>
          <a:xfrm>
            <a:off x="1255395" y="2779395"/>
            <a:ext cx="7484110" cy="1116330"/>
          </a:xfrm>
        </p:spPr>
        <p:txBody>
          <a:bodyPr anchor="b">
            <a:noAutofit/>
          </a:bodyPr>
          <a:lstStyle>
            <a:lvl1pPr algn="ctr">
              <a:defRPr sz="6000" b="1">
                <a:solidFill>
                  <a:schemeClr val="bg1"/>
                </a:solidFill>
                <a:latin typeface="Times New Roman" panose="02020603050405020304" pitchFamily="18" charset="0"/>
                <a:ea typeface="黑体" panose="02010609060101010101" pitchFamily="49" charset="-122"/>
              </a:defRPr>
            </a:lvl1pPr>
          </a:lstStyle>
          <a:p>
            <a:r>
              <a:rPr lang="zh-CN" altLang="en-US" dirty="0" smtClean="0"/>
              <a:t>单击此处编辑母版标</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矩形 3"/>
          <p:cNvSpPr/>
          <p:nvPr userDrawn="1"/>
        </p:nvSpPr>
        <p:spPr>
          <a:xfrm>
            <a:off x="0" y="0"/>
            <a:ext cx="9144000" cy="115888"/>
          </a:xfrm>
          <a:prstGeom prst="rect">
            <a:avLst/>
          </a:prstGeom>
          <a:gradFill>
            <a:gsLst>
              <a:gs pos="0">
                <a:srgbClr val="0000FF"/>
              </a:gs>
              <a:gs pos="32000">
                <a:srgbClr val="0000FF"/>
              </a:gs>
              <a:gs pos="62000">
                <a:srgbClr val="3A3AEA"/>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628650" y="148697"/>
            <a:ext cx="7886700" cy="688015"/>
          </a:xfrm>
        </p:spPr>
        <p:txBody>
          <a:bodyPr/>
          <a:lstStyle>
            <a:lvl1pPr>
              <a:defRPr sz="2800">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smtClean="0"/>
              <a:t>单击此处编辑母版标题样式</a:t>
            </a:r>
            <a:endParaRPr lang="zh-CN" altLang="en-US" dirty="0"/>
          </a:p>
        </p:txBody>
      </p:sp>
      <p:sp>
        <p:nvSpPr>
          <p:cNvPr id="6" name="日期占位符 3"/>
          <p:cNvSpPr>
            <a:spLocks noGrp="1"/>
          </p:cNvSpPr>
          <p:nvPr>
            <p:ph type="dt" sz="half" idx="10"/>
          </p:nvPr>
        </p:nvSpPr>
        <p:spPr/>
        <p:txBody>
          <a:bodyPr/>
          <a:lstStyle>
            <a:lvl1pPr>
              <a:defRPr/>
            </a:lvl1pPr>
          </a:lstStyle>
          <a:p>
            <a:pPr>
              <a:defRPr/>
            </a:pPr>
            <a:fld id="{E711BDA4-617D-4AE9-9A36-312459105BD1}" type="datetimeFigureOut">
              <a:rPr lang="zh-CN" altLang="en-US"/>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403B6B81-C024-4992-A76F-9F048B34E319}" type="slidenum">
              <a:rPr lang="zh-CN" altLang="en-US"/>
            </a:fld>
            <a:endParaRPr lang="zh-CN" altLang="en-US"/>
          </a:p>
        </p:txBody>
      </p:sp>
      <p:sp>
        <p:nvSpPr>
          <p:cNvPr id="10" name="矩形 9"/>
          <p:cNvSpPr/>
          <p:nvPr userDrawn="1"/>
        </p:nvSpPr>
        <p:spPr>
          <a:xfrm flipH="1">
            <a:off x="0" y="6742112"/>
            <a:ext cx="9144000" cy="115888"/>
          </a:xfrm>
          <a:prstGeom prst="rect">
            <a:avLst/>
          </a:prstGeom>
          <a:gradFill>
            <a:gsLst>
              <a:gs pos="0">
                <a:srgbClr val="0000FF"/>
              </a:gs>
              <a:gs pos="32000">
                <a:srgbClr val="0000FF"/>
              </a:gs>
              <a:gs pos="62000">
                <a:srgbClr val="3A3AEA"/>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矩形 3"/>
          <p:cNvSpPr/>
          <p:nvPr userDrawn="1"/>
        </p:nvSpPr>
        <p:spPr>
          <a:xfrm>
            <a:off x="0" y="0"/>
            <a:ext cx="9144000" cy="115888"/>
          </a:xfrm>
          <a:prstGeom prst="rect">
            <a:avLst/>
          </a:prstGeom>
          <a:gradFill>
            <a:gsLst>
              <a:gs pos="0">
                <a:srgbClr val="0000FF"/>
              </a:gs>
              <a:gs pos="32000">
                <a:srgbClr val="0000FF"/>
              </a:gs>
              <a:gs pos="62000">
                <a:srgbClr val="3A3AEA"/>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628650" y="148697"/>
            <a:ext cx="7886700" cy="688015"/>
          </a:xfrm>
        </p:spPr>
        <p:txBody>
          <a:bodyPr/>
          <a:lstStyle>
            <a:lvl1pPr>
              <a:defRPr sz="2800">
                <a:solidFill>
                  <a:srgbClr val="C00000"/>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smtClean="0"/>
              <a:t>单击此处编辑母版标题样式</a:t>
            </a:r>
            <a:endParaRPr lang="zh-CN" altLang="en-US" dirty="0"/>
          </a:p>
        </p:txBody>
      </p:sp>
      <p:sp>
        <p:nvSpPr>
          <p:cNvPr id="6" name="日期占位符 3"/>
          <p:cNvSpPr>
            <a:spLocks noGrp="1"/>
          </p:cNvSpPr>
          <p:nvPr>
            <p:ph type="dt" sz="half" idx="10"/>
          </p:nvPr>
        </p:nvSpPr>
        <p:spPr/>
        <p:txBody>
          <a:bodyPr/>
          <a:lstStyle>
            <a:lvl1pPr>
              <a:defRPr/>
            </a:lvl1pPr>
          </a:lstStyle>
          <a:p>
            <a:pPr>
              <a:defRPr/>
            </a:pPr>
            <a:fld id="{E711BDA4-617D-4AE9-9A36-312459105BD1}" type="datetimeFigureOut">
              <a:rPr lang="zh-CN" altLang="en-US"/>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403B6B81-C024-4992-A76F-9F048B34E319}" type="slidenum">
              <a:rPr lang="zh-CN" altLang="en-US"/>
            </a:fld>
            <a:endParaRPr lang="zh-CN" altLang="en-US"/>
          </a:p>
        </p:txBody>
      </p:sp>
      <p:sp>
        <p:nvSpPr>
          <p:cNvPr id="10" name="矩形 9"/>
          <p:cNvSpPr/>
          <p:nvPr userDrawn="1"/>
        </p:nvSpPr>
        <p:spPr>
          <a:xfrm flipH="1">
            <a:off x="0" y="6742112"/>
            <a:ext cx="9144000" cy="115888"/>
          </a:xfrm>
          <a:prstGeom prst="rect">
            <a:avLst/>
          </a:prstGeom>
          <a:gradFill>
            <a:gsLst>
              <a:gs pos="0">
                <a:srgbClr val="0000FF"/>
              </a:gs>
              <a:gs pos="32000">
                <a:srgbClr val="0000FF"/>
              </a:gs>
              <a:gs pos="62000">
                <a:srgbClr val="3A3AEA"/>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86052"/>
          <p:cNvSpPr>
            <a:spLocks noGrp="1"/>
          </p:cNvSpPr>
          <p:nvPr>
            <p:ph type="dt" sz="half" idx="10"/>
          </p:nvPr>
        </p:nvSpPr>
        <p:spPr/>
        <p:txBody>
          <a:bodyPr/>
          <a:lstStyle>
            <a:lvl1pPr>
              <a:defRPr smtClean="0"/>
            </a:lvl1pPr>
          </a:lstStyle>
          <a:p>
            <a:pPr>
              <a:defRPr/>
            </a:pPr>
            <a:fld id="{BB962C8B-B14F-4D97-AF65-F5344CB8AC3E}" type="datetime1">
              <a:rPr lang="zh-CN" altLang="en-US"/>
            </a:fld>
            <a:endParaRPr lang="zh-CN" altLang="en-US"/>
          </a:p>
        </p:txBody>
      </p:sp>
      <p:sp>
        <p:nvSpPr>
          <p:cNvPr id="3" name="灯片编号占位符 386054"/>
          <p:cNvSpPr>
            <a:spLocks noGrp="1"/>
          </p:cNvSpPr>
          <p:nvPr>
            <p:ph type="sldNum" sz="quarter" idx="11"/>
          </p:nvPr>
        </p:nvSpPr>
        <p:spPr/>
        <p:txBody>
          <a:bodyPr/>
          <a:lstStyle>
            <a:lvl1pPr>
              <a:defRPr smtClean="0"/>
            </a:lvl1pPr>
          </a:lstStyle>
          <a:p>
            <a:pPr>
              <a:defRPr/>
            </a:pPr>
            <a:fld id="{52450872-D62A-4FE7-B376-A024C08F6BAE}" type="slidenum">
              <a:rPr lang="zh-CN" altLang="en-US"/>
            </a:fld>
            <a:endParaRPr lang="zh-CN" altLang="en-US"/>
          </a:p>
        </p:txBody>
      </p:sp>
      <p:sp>
        <p:nvSpPr>
          <p:cNvPr id="4" name="矩形 3"/>
          <p:cNvSpPr/>
          <p:nvPr userDrawn="1"/>
        </p:nvSpPr>
        <p:spPr>
          <a:xfrm>
            <a:off x="0" y="0"/>
            <a:ext cx="9144000" cy="115888"/>
          </a:xfrm>
          <a:prstGeom prst="rect">
            <a:avLst/>
          </a:prstGeom>
          <a:gradFill>
            <a:gsLst>
              <a:gs pos="0">
                <a:srgbClr val="254275"/>
              </a:gs>
              <a:gs pos="52000">
                <a:srgbClr val="254275"/>
              </a:gs>
              <a:gs pos="83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5" name="矩形 4"/>
          <p:cNvSpPr/>
          <p:nvPr userDrawn="1"/>
        </p:nvSpPr>
        <p:spPr>
          <a:xfrm rot="10800000">
            <a:off x="0" y="6753225"/>
            <a:ext cx="9144000" cy="117475"/>
          </a:xfrm>
          <a:prstGeom prst="rect">
            <a:avLst/>
          </a:prstGeom>
          <a:gradFill>
            <a:gsLst>
              <a:gs pos="0">
                <a:srgbClr val="254275"/>
              </a:gs>
              <a:gs pos="52000">
                <a:srgbClr val="254275"/>
              </a:gs>
              <a:gs pos="83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Tree>
  </p:cSld>
  <p:clrMapOvr>
    <a:masterClrMapping/>
  </p:clrMapOvr>
  <p:transition>
    <p:checke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386052"/>
          <p:cNvSpPr>
            <a:spLocks noGrp="1"/>
          </p:cNvSpPr>
          <p:nvPr>
            <p:ph type="dt" sz="half" idx="10"/>
          </p:nvPr>
        </p:nvSpPr>
        <p:spPr/>
        <p:txBody>
          <a:bodyPr/>
          <a:lstStyle>
            <a:lvl1pPr>
              <a:defRPr smtClean="0"/>
            </a:lvl1pPr>
          </a:lstStyle>
          <a:p>
            <a:pPr>
              <a:defRPr/>
            </a:pPr>
            <a:fld id="{BB962C8B-B14F-4D97-AF65-F5344CB8AC3E}" type="datetime1">
              <a:rPr lang="zh-CN" altLang="en-US"/>
            </a:fld>
            <a:endParaRPr lang="zh-CN" altLang="en-US"/>
          </a:p>
        </p:txBody>
      </p:sp>
      <p:sp>
        <p:nvSpPr>
          <p:cNvPr id="6" name="灯片编号占位符 386054"/>
          <p:cNvSpPr>
            <a:spLocks noGrp="1"/>
          </p:cNvSpPr>
          <p:nvPr>
            <p:ph type="sldNum" sz="quarter" idx="11"/>
          </p:nvPr>
        </p:nvSpPr>
        <p:spPr/>
        <p:txBody>
          <a:bodyPr/>
          <a:lstStyle>
            <a:lvl1pPr>
              <a:defRPr smtClean="0"/>
            </a:lvl1pPr>
          </a:lstStyle>
          <a:p>
            <a:pPr>
              <a:defRPr/>
            </a:pPr>
            <a:fld id="{35FFF6B0-A6CE-4EDF-ACC8-9618F1D01FDE}" type="slidenum">
              <a:rPr lang="zh-CN" altLang="en-US"/>
            </a:fld>
            <a:endParaRPr lang="zh-CN" altLang="en-US"/>
          </a:p>
        </p:txBody>
      </p:sp>
      <p:sp>
        <p:nvSpPr>
          <p:cNvPr id="7" name="矩形 6"/>
          <p:cNvSpPr/>
          <p:nvPr userDrawn="1"/>
        </p:nvSpPr>
        <p:spPr>
          <a:xfrm>
            <a:off x="0" y="0"/>
            <a:ext cx="9144000" cy="115888"/>
          </a:xfrm>
          <a:prstGeom prst="rect">
            <a:avLst/>
          </a:prstGeom>
          <a:gradFill>
            <a:gsLst>
              <a:gs pos="0">
                <a:srgbClr val="254275"/>
              </a:gs>
              <a:gs pos="52000">
                <a:srgbClr val="254275"/>
              </a:gs>
              <a:gs pos="83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8" name="矩形 7"/>
          <p:cNvSpPr/>
          <p:nvPr userDrawn="1"/>
        </p:nvSpPr>
        <p:spPr>
          <a:xfrm rot="10800000">
            <a:off x="0" y="6753225"/>
            <a:ext cx="9144000" cy="117475"/>
          </a:xfrm>
          <a:prstGeom prst="rect">
            <a:avLst/>
          </a:prstGeom>
          <a:gradFill>
            <a:gsLst>
              <a:gs pos="0">
                <a:srgbClr val="254275"/>
              </a:gs>
              <a:gs pos="52000">
                <a:srgbClr val="254275"/>
              </a:gs>
              <a:gs pos="83000">
                <a:schemeClr val="accent1">
                  <a:lumMod val="45000"/>
                  <a:lumOff val="5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Tree>
  </p:cSld>
  <p:clrMapOvr>
    <a:masterClrMapping/>
  </p:clrMapOvr>
  <p:transition>
    <p:checke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xAndTwoObj" showMasterSp="0">
  <p:cSld name="标题，文本与两项内容">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6800" y="6400800"/>
            <a:ext cx="42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5"/>
          <p:cNvGraphicFramePr>
            <a:graphicFrameLocks noChangeAspect="1"/>
          </p:cNvGraphicFramePr>
          <p:nvPr/>
        </p:nvGraphicFramePr>
        <p:xfrm>
          <a:off x="0" y="0"/>
          <a:ext cx="2057400" cy="900113"/>
        </p:xfrm>
        <a:graphic>
          <a:graphicData uri="http://schemas.openxmlformats.org/presentationml/2006/ole">
            <mc:AlternateContent xmlns:mc="http://schemas.openxmlformats.org/markup-compatibility/2006">
              <mc:Choice xmlns:v="urn:schemas-microsoft-com:vml" Requires="v">
                <p:oleObj spid="_x0000_s1116" name="Image" r:id="rId3" imgW="6858000" imgH="2997200" progId="">
                  <p:embed/>
                </p:oleObj>
              </mc:Choice>
              <mc:Fallback>
                <p:oleObj name="Image" r:id="rId3" imgW="6858000" imgH="2997200"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057400" cy="900113"/>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 name="标题 1"/>
          <p:cNvSpPr>
            <a:spLocks noGrp="1"/>
          </p:cNvSpPr>
          <p:nvPr>
            <p:ph type="title"/>
          </p:nvPr>
        </p:nvSpPr>
        <p:spPr>
          <a:xfrm>
            <a:off x="11430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69377" y="1946275"/>
            <a:ext cx="3815862"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5125915" y="1946275"/>
            <a:ext cx="3815862" cy="198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5125915" y="4079875"/>
            <a:ext cx="3815862" cy="1981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8" name="Rectangle 35"/>
          <p:cNvSpPr>
            <a:spLocks noGrp="1" noChangeArrowheads="1"/>
          </p:cNvSpPr>
          <p:nvPr>
            <p:ph type="dt" sz="half" idx="10"/>
          </p:nvPr>
        </p:nvSpPr>
        <p:spPr>
          <a:xfrm>
            <a:off x="1143000" y="6248400"/>
            <a:ext cx="1905000" cy="457200"/>
          </a:xfrm>
          <a:prstGeom prst="rect">
            <a:avLst/>
          </a:prstGeom>
        </p:spPr>
        <p:txBody>
          <a:bodyPr/>
          <a:lstStyle>
            <a:lvl1pPr>
              <a:defRPr/>
            </a:lvl1pPr>
          </a:lstStyle>
          <a:p>
            <a:pPr>
              <a:defRPr/>
            </a:pPr>
            <a:endParaRPr lang="en-US" altLang="zh-CN"/>
          </a:p>
        </p:txBody>
      </p:sp>
      <p:sp>
        <p:nvSpPr>
          <p:cNvPr id="9" name="Rectangle 36"/>
          <p:cNvSpPr>
            <a:spLocks noGrp="1" noChangeArrowheads="1"/>
          </p:cNvSpPr>
          <p:nvPr>
            <p:ph type="ftr" sz="quarter" idx="11"/>
          </p:nvPr>
        </p:nvSpPr>
        <p:spPr/>
        <p:txBody>
          <a:bodyPr/>
          <a:lstStyle>
            <a:lvl1pPr>
              <a:defRPr/>
            </a:lvl1pPr>
          </a:lstStyle>
          <a:p>
            <a:pPr>
              <a:defRPr/>
            </a:pPr>
            <a:endParaRPr lang="en-US" altLang="zh-CN"/>
          </a:p>
        </p:txBody>
      </p:sp>
      <p:sp>
        <p:nvSpPr>
          <p:cNvPr id="10" name="Rectangle 37"/>
          <p:cNvSpPr>
            <a:spLocks noGrp="1" noChangeArrowheads="1"/>
          </p:cNvSpPr>
          <p:nvPr>
            <p:ph type="sldNum" sz="quarter" idx="12"/>
          </p:nvPr>
        </p:nvSpPr>
        <p:spPr>
          <a:xfrm>
            <a:off x="7010400" y="6248400"/>
            <a:ext cx="1905000" cy="457200"/>
          </a:xfrm>
          <a:prstGeom prst="rect">
            <a:avLst/>
          </a:prstGeom>
        </p:spPr>
        <p:txBody>
          <a:bodyPr vert="horz" wrap="square" lIns="91440" tIns="45720" rIns="91440" bIns="45720" numCol="1" anchor="t" anchorCtr="0" compatLnSpc="1"/>
          <a:lstStyle>
            <a:lvl1pPr>
              <a:defRPr/>
            </a:lvl1pPr>
          </a:lstStyle>
          <a:p>
            <a:fld id="{2F341709-DA6B-44AE-AB49-9179A4505745}"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hangingPunct="1">
              <a:buFont typeface="Arial" panose="020B0604020202020204" pitchFamily="34" charset="0"/>
              <a:buNone/>
              <a:defRPr sz="1200" smtClean="0">
                <a:solidFill>
                  <a:schemeClr val="tx1">
                    <a:tint val="75000"/>
                  </a:schemeClr>
                </a:solidFill>
              </a:defRPr>
            </a:lvl1pPr>
          </a:lstStyle>
          <a:p>
            <a:pPr>
              <a:defRPr/>
            </a:pPr>
            <a:fld id="{D7B7B83F-FD47-4AED-9EC1-44CD8406CEB8}" type="datetimeFigureOut">
              <a:rPr lang="zh-CN" altLang="en-US"/>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hangingPunct="1">
              <a:buFont typeface="Arial" panose="020B0604020202020204" pitchFamily="34" charset="0"/>
              <a:buNone/>
              <a:defRPr sz="1200" smtClean="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hangingPunct="1">
              <a:buFont typeface="Arial" panose="020B0604020202020204" pitchFamily="34" charset="0"/>
              <a:buNone/>
              <a:defRPr sz="1200" smtClean="0">
                <a:solidFill>
                  <a:schemeClr val="tx1">
                    <a:tint val="75000"/>
                  </a:schemeClr>
                </a:solidFill>
              </a:defRPr>
            </a:lvl1pPr>
          </a:lstStyle>
          <a:p>
            <a:pPr>
              <a:defRPr/>
            </a:pPr>
            <a:fld id="{103F1116-E1C9-4ECF-907A-2645508FABF7}"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等线 Light" panose="02010600030101010101" pitchFamily="2" charset="-122"/>
        </a:defRPr>
      </a:lvl2pPr>
      <a:lvl3pPr algn="l" rtl="0" fontAlgn="base">
        <a:lnSpc>
          <a:spcPct val="90000"/>
        </a:lnSpc>
        <a:spcBef>
          <a:spcPct val="0"/>
        </a:spcBef>
        <a:spcAft>
          <a:spcPct val="0"/>
        </a:spcAft>
        <a:defRPr sz="4400">
          <a:solidFill>
            <a:schemeClr val="tx1"/>
          </a:solidFill>
          <a:latin typeface="等线 Light" panose="02010600030101010101" pitchFamily="2" charset="-122"/>
        </a:defRPr>
      </a:lvl3pPr>
      <a:lvl4pPr algn="l" rtl="0" fontAlgn="base">
        <a:lnSpc>
          <a:spcPct val="90000"/>
        </a:lnSpc>
        <a:spcBef>
          <a:spcPct val="0"/>
        </a:spcBef>
        <a:spcAft>
          <a:spcPct val="0"/>
        </a:spcAft>
        <a:defRPr sz="4400">
          <a:solidFill>
            <a:schemeClr val="tx1"/>
          </a:solidFill>
          <a:latin typeface="等线 Light" panose="02010600030101010101" pitchFamily="2" charset="-122"/>
        </a:defRPr>
      </a:lvl4pPr>
      <a:lvl5pPr algn="l" rtl="0" fontAlgn="base">
        <a:lnSpc>
          <a:spcPct val="90000"/>
        </a:lnSpc>
        <a:spcBef>
          <a:spcPct val="0"/>
        </a:spcBef>
        <a:spcAft>
          <a:spcPct val="0"/>
        </a:spcAft>
        <a:defRPr sz="4400">
          <a:solidFill>
            <a:schemeClr val="tx1"/>
          </a:solidFill>
          <a:latin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tags" Target="../tags/tag7.xml"/><Relationship Id="rId4" Type="http://schemas.openxmlformats.org/officeDocument/2006/relationships/image" Target="../media/image24.wmf"/><Relationship Id="rId3" Type="http://schemas.openxmlformats.org/officeDocument/2006/relationships/oleObject" Target="../embeddings/oleObject5.bin"/><Relationship Id="rId2" Type="http://schemas.openxmlformats.org/officeDocument/2006/relationships/image" Target="../media/image23.wmf"/><Relationship Id="rId1"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9.wmf"/><Relationship Id="rId7" Type="http://schemas.openxmlformats.org/officeDocument/2006/relationships/oleObject" Target="../embeddings/oleObject9.bin"/><Relationship Id="rId6" Type="http://schemas.openxmlformats.org/officeDocument/2006/relationships/image" Target="../media/image28.wmf"/><Relationship Id="rId5" Type="http://schemas.openxmlformats.org/officeDocument/2006/relationships/oleObject" Target="../embeddings/oleObject8.bin"/><Relationship Id="rId4" Type="http://schemas.openxmlformats.org/officeDocument/2006/relationships/image" Target="../media/image27.wmf"/><Relationship Id="rId3" Type="http://schemas.openxmlformats.org/officeDocument/2006/relationships/oleObject" Target="../embeddings/oleObject7.bin"/><Relationship Id="rId2" Type="http://schemas.openxmlformats.org/officeDocument/2006/relationships/image" Target="../media/image26.wmf"/><Relationship Id="rId11" Type="http://schemas.openxmlformats.org/officeDocument/2006/relationships/notesSlide" Target="../notesSlides/notesSlide13.xml"/><Relationship Id="rId10" Type="http://schemas.openxmlformats.org/officeDocument/2006/relationships/vmlDrawing" Target="../drawings/vmlDrawing5.vml"/><Relationship Id="rId1"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31.wmf"/><Relationship Id="rId3" Type="http://schemas.openxmlformats.org/officeDocument/2006/relationships/oleObject" Target="../embeddings/oleObject11.bin"/><Relationship Id="rId2" Type="http://schemas.openxmlformats.org/officeDocument/2006/relationships/image" Target="../media/image30.wmf"/><Relationship Id="rId1" Type="http://schemas.openxmlformats.org/officeDocument/2006/relationships/oleObject" Target="../embeddings/oleObject10.bin"/></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jpeg"/><Relationship Id="rId1" Type="http://schemas.openxmlformats.org/officeDocument/2006/relationships/image" Target="../media/image32.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2.xml"/><Relationship Id="rId3" Type="http://schemas.openxmlformats.org/officeDocument/2006/relationships/image" Target="../media/image23.wmf"/><Relationship Id="rId2" Type="http://schemas.openxmlformats.org/officeDocument/2006/relationships/oleObject" Target="../embeddings/oleObject12.bin"/><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42260" y="4437380"/>
            <a:ext cx="6748780" cy="1863090"/>
          </a:xfrm>
          <a:prstGeom prst="rect">
            <a:avLst/>
          </a:prstGeom>
          <a:noFill/>
          <a:extLst>
            <a:ext uri="{909E8E84-426E-40DD-AFC4-6F175D3DCCD1}">
              <a14:hiddenFill xmlns:a14="http://schemas.microsoft.com/office/drawing/2010/main">
                <a:solidFill>
                  <a:schemeClr val="bg1">
                    <a:lumMod val="85000"/>
                  </a:schemeClr>
                </a:solidFill>
              </a14:hiddenFill>
            </a:ext>
          </a:extLst>
        </p:spPr>
        <p:txBody>
          <a:bodyPr wrap="square">
            <a:spAutoFit/>
          </a:bodyPr>
          <a:lstStyle/>
          <a:p>
            <a:pPr marL="663575" indent="-663575">
              <a:lnSpc>
                <a:spcPct val="120000"/>
              </a:lnSpc>
              <a:defRPr/>
            </a:pPr>
            <a:r>
              <a:rPr lang="en-US" altLang="zh-CN" b="1" dirty="0" smtClean="0">
                <a:solidFill>
                  <a:srgbClr val="D36871"/>
                </a:solidFill>
                <a:ea typeface="黑体" panose="02010609060101010101" pitchFamily="49" charset="-122"/>
                <a:cs typeface="Times New Roman" panose="02020603050405020304" pitchFamily="18" charset="0"/>
              </a:rPr>
              <a:t>2.1 </a:t>
            </a:r>
            <a:r>
              <a:rPr lang="zh-CN" altLang="en-US" b="1" dirty="0" smtClean="0">
                <a:solidFill>
                  <a:srgbClr val="D36871"/>
                </a:solidFill>
                <a:ea typeface="黑体" panose="02010609060101010101" pitchFamily="49" charset="-122"/>
                <a:cs typeface="Times New Roman" panose="02020603050405020304" pitchFamily="18" charset="0"/>
              </a:rPr>
              <a:t>理想气体定律</a:t>
            </a:r>
            <a:endParaRPr lang="en-US" altLang="zh-CN" b="1" dirty="0" smtClean="0">
              <a:solidFill>
                <a:srgbClr val="D36871"/>
              </a:solidFill>
              <a:ea typeface="黑体" panose="02010609060101010101" pitchFamily="49" charset="-122"/>
              <a:cs typeface="Times New Roman" panose="02020603050405020304" pitchFamily="18" charset="0"/>
            </a:endParaRPr>
          </a:p>
          <a:p>
            <a:pPr marL="663575" indent="-663575">
              <a:lnSpc>
                <a:spcPct val="120000"/>
              </a:lnSpc>
              <a:defRPr/>
            </a:pPr>
            <a:r>
              <a:rPr lang="en-US" altLang="zh-CN" b="1" dirty="0" smtClean="0">
                <a:solidFill>
                  <a:srgbClr val="D36871"/>
                </a:solidFill>
                <a:ea typeface="黑体" panose="02010609060101010101" pitchFamily="49" charset="-122"/>
                <a:cs typeface="Times New Roman" panose="02020603050405020304" pitchFamily="18" charset="0"/>
              </a:rPr>
              <a:t>2.3 </a:t>
            </a:r>
            <a:r>
              <a:rPr lang="zh-CN" altLang="en-US" b="1" dirty="0" smtClean="0">
                <a:solidFill>
                  <a:srgbClr val="D36871"/>
                </a:solidFill>
                <a:ea typeface="黑体" panose="02010609060101010101" pitchFamily="49" charset="-122"/>
                <a:cs typeface="Times New Roman" panose="02020603050405020304" pitchFamily="18" charset="0"/>
              </a:rPr>
              <a:t>气体分压定律</a:t>
            </a:r>
            <a:endParaRPr lang="en-US" altLang="zh-CN" b="1" dirty="0" smtClean="0">
              <a:solidFill>
                <a:srgbClr val="D36871"/>
              </a:solidFill>
              <a:ea typeface="黑体" panose="02010609060101010101" pitchFamily="49" charset="-122"/>
              <a:cs typeface="Times New Roman" panose="02020603050405020304" pitchFamily="18" charset="0"/>
            </a:endParaRPr>
          </a:p>
          <a:p>
            <a:pPr marL="663575" indent="-663575">
              <a:lnSpc>
                <a:spcPct val="120000"/>
              </a:lnSpc>
              <a:defRPr/>
            </a:pPr>
            <a:r>
              <a:rPr lang="en-US" altLang="zh-CN" b="1" dirty="0" smtClean="0">
                <a:solidFill>
                  <a:srgbClr val="D36871"/>
                </a:solidFill>
                <a:ea typeface="黑体" panose="02010609060101010101" pitchFamily="49" charset="-122"/>
                <a:cs typeface="Times New Roman" panose="02020603050405020304" pitchFamily="18" charset="0"/>
              </a:rPr>
              <a:t>2.7 </a:t>
            </a:r>
            <a:r>
              <a:rPr lang="zh-CN" altLang="en-US" b="1" dirty="0" smtClean="0">
                <a:solidFill>
                  <a:srgbClr val="D36871"/>
                </a:solidFill>
                <a:ea typeface="黑体" panose="02010609060101010101" pitchFamily="49" charset="-122"/>
                <a:cs typeface="Times New Roman" panose="02020603050405020304" pitchFamily="18" charset="0"/>
              </a:rPr>
              <a:t>实际气体和</a:t>
            </a:r>
            <a:r>
              <a:rPr lang="en-US" altLang="zh-CN" b="1" dirty="0" smtClean="0">
                <a:solidFill>
                  <a:srgbClr val="D36871"/>
                </a:solidFill>
                <a:ea typeface="黑体" panose="02010609060101010101" pitchFamily="49" charset="-122"/>
                <a:cs typeface="Times New Roman" panose="02020603050405020304" pitchFamily="18" charset="0"/>
              </a:rPr>
              <a:t>van der Walls</a:t>
            </a:r>
            <a:r>
              <a:rPr lang="zh-CN" altLang="en-US" b="1" dirty="0" smtClean="0">
                <a:solidFill>
                  <a:srgbClr val="D36871"/>
                </a:solidFill>
                <a:ea typeface="黑体" panose="02010609060101010101" pitchFamily="49" charset="-122"/>
                <a:cs typeface="Times New Roman" panose="02020603050405020304" pitchFamily="18" charset="0"/>
              </a:rPr>
              <a:t>方程</a:t>
            </a:r>
            <a:endParaRPr lang="zh-CN" altLang="en-US" b="1" dirty="0" smtClean="0">
              <a:solidFill>
                <a:srgbClr val="D36871"/>
              </a:solidFill>
              <a:ea typeface="黑体" panose="02010609060101010101" pitchFamily="49" charset="-122"/>
              <a:cs typeface="Times New Roman" panose="02020603050405020304" pitchFamily="18" charset="0"/>
            </a:endParaRPr>
          </a:p>
        </p:txBody>
      </p:sp>
      <p:sp>
        <p:nvSpPr>
          <p:cNvPr id="2" name="标题 1"/>
          <p:cNvSpPr>
            <a:spLocks noGrp="1"/>
          </p:cNvSpPr>
          <p:nvPr>
            <p:ph type="ctrTitle"/>
          </p:nvPr>
        </p:nvSpPr>
        <p:spPr/>
        <p:txBody>
          <a:bodyPr/>
          <a:lstStyle/>
          <a:p>
            <a:r>
              <a:rPr lang="zh-CN" altLang="en-US" b="1" dirty="0">
                <a:latin typeface="黑体" panose="02010609060101010101" pitchFamily="49" charset="-122"/>
                <a:ea typeface="黑体" panose="02010609060101010101" pitchFamily="49" charset="-122"/>
              </a:rPr>
              <a:t>第二章 </a:t>
            </a:r>
            <a:r>
              <a:rPr lang="zh-CN" altLang="en-US" b="1" dirty="0" smtClean="0">
                <a:latin typeface="黑体" panose="02010609060101010101" pitchFamily="49" charset="-122"/>
                <a:ea typeface="黑体" panose="02010609060101010101" pitchFamily="49" charset="-122"/>
              </a:rPr>
              <a:t>气体</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8985" y="174625"/>
            <a:ext cx="7687766" cy="687705"/>
          </a:xfrm>
        </p:spPr>
        <p:txBody>
          <a:bodyPr/>
          <a:lstStyle/>
          <a:p>
            <a:r>
              <a:rPr lang="zh-CN" altLang="en-US" sz="3600" dirty="0">
                <a:solidFill>
                  <a:srgbClr val="C00000"/>
                </a:solidFill>
                <a:latin typeface="黑体" panose="02010609060101010101" pitchFamily="49" charset="-122"/>
                <a:ea typeface="黑体" panose="02010609060101010101" pitchFamily="49" charset="-122"/>
              </a:rPr>
              <a:t>例</a:t>
            </a:r>
            <a:r>
              <a:rPr lang="zh-CN" altLang="en-US" sz="3600" dirty="0" smtClean="0">
                <a:solidFill>
                  <a:srgbClr val="C00000"/>
                </a:solidFill>
                <a:latin typeface="黑体" panose="02010609060101010101" pitchFamily="49" charset="-122"/>
                <a:ea typeface="黑体" panose="02010609060101010101" pitchFamily="49" charset="-122"/>
              </a:rPr>
              <a:t>：</a:t>
            </a:r>
            <a:r>
              <a:rPr lang="zh-CN" altLang="en-US" sz="3600" dirty="0">
                <a:solidFill>
                  <a:srgbClr val="C00000"/>
                </a:solidFill>
                <a:latin typeface="黑体" panose="02010609060101010101" pitchFamily="49" charset="-122"/>
                <a:ea typeface="黑体" panose="02010609060101010101" pitchFamily="49" charset="-122"/>
              </a:rPr>
              <a:t>相对分子量的测定 </a:t>
            </a:r>
            <a:endParaRPr lang="zh-CN" altLang="en-US" sz="3600" dirty="0">
              <a:solidFill>
                <a:srgbClr val="C00000"/>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5" name="TextBox 3"/>
              <p:cNvSpPr txBox="1">
                <a:spLocks noChangeArrowheads="1"/>
              </p:cNvSpPr>
              <p:nvPr/>
            </p:nvSpPr>
            <p:spPr bwMode="auto">
              <a:xfrm>
                <a:off x="424656" y="2333625"/>
                <a:ext cx="8467824" cy="440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smtClean="0"/>
                  <a:t>解：</a:t>
                </a:r>
                <a:r>
                  <a:rPr lang="zh-CN" altLang="en-US" b="0" dirty="0"/>
                  <a:t>求出摩尔质量，即可确定分子式</a:t>
                </a:r>
                <a:endParaRPr lang="en-US" altLang="zh-CN" b="0" dirty="0"/>
              </a:p>
              <a:p>
                <a:pPr eaLnBrk="1" hangingPunct="1"/>
                <a:r>
                  <a:rPr lang="zh-CN" altLang="en-US" b="0" dirty="0"/>
                  <a:t>设氟化氙的摩尔质量为</a:t>
                </a:r>
                <a:r>
                  <a:rPr lang="en-US" altLang="zh-CN" b="0" i="1" dirty="0"/>
                  <a:t>M</a:t>
                </a:r>
                <a:r>
                  <a:rPr lang="zh-CN" altLang="en-US" b="0" dirty="0"/>
                  <a:t>，密度为</a:t>
                </a:r>
                <a:r>
                  <a:rPr lang="el-GR" altLang="zh-CN" b="0" i="1" dirty="0">
                    <a:cs typeface="Times New Roman" panose="02020603050405020304" pitchFamily="18" charset="0"/>
                  </a:rPr>
                  <a:t>ρ</a:t>
                </a:r>
                <a:r>
                  <a:rPr lang="en-US" altLang="zh-CN" b="0" dirty="0">
                    <a:cs typeface="Times New Roman" panose="02020603050405020304" pitchFamily="18" charset="0"/>
                  </a:rPr>
                  <a:t> </a:t>
                </a:r>
                <a:r>
                  <a:rPr lang="en-US" altLang="zh-CN" b="0" dirty="0" smtClean="0">
                    <a:cs typeface="Times New Roman" panose="02020603050405020304" pitchFamily="18" charset="0"/>
                  </a:rPr>
                  <a:t>(g.dm</a:t>
                </a:r>
                <a:r>
                  <a:rPr lang="en-US" altLang="zh-CN" baseline="30000" dirty="0" smtClean="0"/>
                  <a:t>-3</a:t>
                </a:r>
                <a:r>
                  <a:rPr lang="en-US" altLang="zh-CN" b="0" dirty="0">
                    <a:cs typeface="Times New Roman" panose="02020603050405020304" pitchFamily="18" charset="0"/>
                  </a:rPr>
                  <a:t>), </a:t>
                </a:r>
                <a:r>
                  <a:rPr lang="zh-CN" altLang="en-US" b="0" dirty="0">
                    <a:cs typeface="Times New Roman" panose="02020603050405020304" pitchFamily="18" charset="0"/>
                  </a:rPr>
                  <a:t>质量为</a:t>
                </a:r>
                <a:r>
                  <a:rPr lang="en-US" altLang="zh-CN" b="0" i="1" dirty="0">
                    <a:cs typeface="Times New Roman" panose="02020603050405020304" pitchFamily="18" charset="0"/>
                  </a:rPr>
                  <a:t>m</a:t>
                </a:r>
                <a:r>
                  <a:rPr lang="en-US" altLang="zh-CN" b="0" dirty="0">
                    <a:cs typeface="Times New Roman" panose="02020603050405020304" pitchFamily="18" charset="0"/>
                  </a:rPr>
                  <a:t> (g), </a:t>
                </a:r>
                <a:r>
                  <a:rPr lang="en-US" altLang="zh-CN" b="0" i="1" dirty="0">
                    <a:cs typeface="Times New Roman" panose="02020603050405020304" pitchFamily="18" charset="0"/>
                  </a:rPr>
                  <a:t>R</a:t>
                </a:r>
                <a:r>
                  <a:rPr lang="zh-CN" altLang="en-US" b="0" dirty="0">
                    <a:cs typeface="Times New Roman" panose="02020603050405020304" pitchFamily="18" charset="0"/>
                  </a:rPr>
                  <a:t>应选用</a:t>
                </a:r>
                <a:r>
                  <a:rPr lang="en-US" altLang="zh-CN" b="0" dirty="0" smtClean="0">
                    <a:cs typeface="Times New Roman" panose="02020603050405020304" pitchFamily="18" charset="0"/>
                  </a:rPr>
                  <a:t>8.31 kPa.dm</a:t>
                </a:r>
                <a:r>
                  <a:rPr lang="en-US" altLang="zh-CN" baseline="30000" dirty="0" smtClean="0"/>
                  <a:t>3</a:t>
                </a:r>
                <a:r>
                  <a:rPr lang="en-US" altLang="zh-CN" b="0" dirty="0" smtClean="0">
                    <a:cs typeface="Times New Roman" panose="02020603050405020304" pitchFamily="18" charset="0"/>
                  </a:rPr>
                  <a:t>.mol</a:t>
                </a:r>
                <a:r>
                  <a:rPr lang="en-US" altLang="zh-CN" baseline="30000" dirty="0" smtClean="0"/>
                  <a:t>-1</a:t>
                </a:r>
                <a:r>
                  <a:rPr lang="en-US" altLang="zh-CN" b="0" dirty="0" smtClean="0">
                    <a:cs typeface="Times New Roman" panose="02020603050405020304" pitchFamily="18" charset="0"/>
                  </a:rPr>
                  <a:t>.K</a:t>
                </a:r>
                <a:r>
                  <a:rPr lang="en-US" altLang="zh-CN" baseline="30000" dirty="0" smtClean="0"/>
                  <a:t>-1</a:t>
                </a:r>
                <a:r>
                  <a:rPr lang="zh-CN" altLang="en-US" b="0" dirty="0" smtClean="0">
                    <a:cs typeface="Times New Roman" panose="02020603050405020304" pitchFamily="18" charset="0"/>
                  </a:rPr>
                  <a:t>。</a:t>
                </a:r>
                <a:endParaRPr lang="en-US" altLang="zh-CN" b="0" dirty="0" smtClean="0">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r>
                        <a:rPr lang="en-US" altLang="zh-CN" b="0" i="1" dirty="0">
                          <a:latin typeface="Cambria Math" panose="02040503050406030204" pitchFamily="18" charset="0"/>
                          <a:cs typeface="Times New Roman" panose="02020603050405020304" pitchFamily="18" charset="0"/>
                        </a:rPr>
                        <m:t>𝑝𝑉</m:t>
                      </m:r>
                      <m:r>
                        <a:rPr lang="en-US" altLang="zh-CN" b="0" i="1" dirty="0" smtClean="0">
                          <a:latin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cs typeface="Times New Roman" panose="02020603050405020304" pitchFamily="18" charset="0"/>
                        </a:rPr>
                        <m:t>𝑛𝑅𝑇</m:t>
                      </m:r>
                      <m:r>
                        <a:rPr lang="en-US" altLang="zh-CN" b="0" i="1" dirty="0" smtClean="0">
                          <a:latin typeface="Cambria Math" panose="02040503050406030204" pitchFamily="18" charset="0"/>
                          <a:cs typeface="Times New Roman" panose="02020603050405020304" pitchFamily="18" charset="0"/>
                        </a:rPr>
                        <m:t>=</m:t>
                      </m:r>
                      <m:f>
                        <m:fPr>
                          <m:ctrlPr>
                            <a:rPr lang="en-US" altLang="zh-CN" b="0" i="1" dirty="0" smtClean="0">
                              <a:latin typeface="Cambria Math" panose="02040503050406030204" pitchFamily="18" charset="0"/>
                              <a:cs typeface="Times New Roman" panose="02020603050405020304" pitchFamily="18" charset="0"/>
                            </a:rPr>
                          </m:ctrlPr>
                        </m:fPr>
                        <m:num>
                          <m:r>
                            <a:rPr lang="en-US" altLang="zh-CN" b="0" i="1" dirty="0" smtClean="0">
                              <a:latin typeface="Cambria Math" panose="02040503050406030204" pitchFamily="18" charset="0"/>
                              <a:cs typeface="Times New Roman" panose="02020603050405020304" pitchFamily="18" charset="0"/>
                            </a:rPr>
                            <m:t>𝑚</m:t>
                          </m:r>
                        </m:num>
                        <m:den>
                          <m:r>
                            <a:rPr lang="en-US" altLang="zh-CN" b="0" i="1" dirty="0" smtClean="0">
                              <a:latin typeface="Cambria Math" panose="02040503050406030204" pitchFamily="18" charset="0"/>
                              <a:cs typeface="Times New Roman" panose="02020603050405020304" pitchFamily="18" charset="0"/>
                            </a:rPr>
                            <m:t>𝑀</m:t>
                          </m:r>
                        </m:den>
                      </m:f>
                      <m:r>
                        <a:rPr lang="en-US" altLang="zh-CN" b="0" i="1" dirty="0" smtClean="0">
                          <a:latin typeface="Cambria Math" panose="02040503050406030204" pitchFamily="18" charset="0"/>
                          <a:cs typeface="Times New Roman" panose="02020603050405020304" pitchFamily="18" charset="0"/>
                        </a:rPr>
                        <m:t>𝑅𝑇</m:t>
                      </m:r>
                    </m:oMath>
                  </m:oMathPara>
                </a14:m>
                <a:endParaRPr lang="en-US" altLang="zh-CN" b="0" dirty="0">
                  <a:cs typeface="Times New Roman" panose="02020603050405020304" pitchFamily="18" charset="0"/>
                </a:endParaRPr>
              </a:p>
              <a:p>
                <a:pPr eaLnBrk="1" hangingPunct="1"/>
                <a:r>
                  <a:rPr lang="zh-CN" altLang="en-US" b="0" dirty="0" smtClean="0">
                    <a:cs typeface="Times New Roman" panose="02020603050405020304" pitchFamily="18" charset="0"/>
                  </a:rPr>
                  <a:t>所以 </a:t>
                </a:r>
                <a:r>
                  <a:rPr lang="en-US" altLang="zh-CN" b="0" i="1" dirty="0">
                    <a:solidFill>
                      <a:srgbClr val="0000FF"/>
                    </a:solidFill>
                    <a:cs typeface="Times New Roman" panose="02020603050405020304" pitchFamily="18" charset="0"/>
                  </a:rPr>
                  <a:t>M</a:t>
                </a:r>
                <a:r>
                  <a:rPr lang="en-US" altLang="zh-CN" b="0" dirty="0">
                    <a:solidFill>
                      <a:srgbClr val="0000FF"/>
                    </a:solidFill>
                    <a:cs typeface="Times New Roman" panose="02020603050405020304" pitchFamily="18" charset="0"/>
                  </a:rPr>
                  <a:t>= </a:t>
                </a:r>
                <a:r>
                  <a:rPr lang="en-US" altLang="zh-CN" b="0" i="1" dirty="0">
                    <a:solidFill>
                      <a:srgbClr val="0000FF"/>
                    </a:solidFill>
                    <a:cs typeface="Times New Roman" panose="02020603050405020304" pitchFamily="18" charset="0"/>
                  </a:rPr>
                  <a:t>(m/V)(RT/p)</a:t>
                </a:r>
                <a:r>
                  <a:rPr lang="en-US" altLang="zh-CN" b="0" dirty="0">
                    <a:solidFill>
                      <a:srgbClr val="0000FF"/>
                    </a:solidFill>
                    <a:cs typeface="Times New Roman" panose="02020603050405020304" pitchFamily="18" charset="0"/>
                  </a:rPr>
                  <a:t>= </a:t>
                </a:r>
                <a:r>
                  <a:rPr lang="el-GR" altLang="zh-CN" b="0" i="1" dirty="0">
                    <a:solidFill>
                      <a:srgbClr val="0000FF"/>
                    </a:solidFill>
                    <a:cs typeface="Times New Roman" panose="02020603050405020304" pitchFamily="18" charset="0"/>
                  </a:rPr>
                  <a:t>ρ</a:t>
                </a:r>
                <a:r>
                  <a:rPr lang="en-US" altLang="zh-CN" b="0" i="1" dirty="0">
                    <a:solidFill>
                      <a:srgbClr val="0000FF"/>
                    </a:solidFill>
                    <a:cs typeface="Times New Roman" panose="02020603050405020304" pitchFamily="18" charset="0"/>
                  </a:rPr>
                  <a:t>(RT/p</a:t>
                </a:r>
                <a:r>
                  <a:rPr lang="en-US" altLang="zh-CN" b="0" i="1" dirty="0" smtClean="0">
                    <a:solidFill>
                      <a:srgbClr val="0000FF"/>
                    </a:solidFill>
                    <a:cs typeface="Times New Roman" panose="02020603050405020304" pitchFamily="18" charset="0"/>
                  </a:rPr>
                  <a:t>)</a:t>
                </a:r>
                <a:endParaRPr lang="en-US" altLang="zh-CN" b="0" i="1" dirty="0" smtClean="0">
                  <a:solidFill>
                    <a:srgbClr val="0000FF"/>
                  </a:solidFill>
                  <a:cs typeface="Times New Roman" panose="02020603050405020304" pitchFamily="18" charset="0"/>
                </a:endParaRPr>
              </a:p>
              <a:p>
                <a:pPr eaLnBrk="1" hangingPunct="1"/>
                <a:r>
                  <a:rPr lang="en-US" altLang="zh-CN" b="0" i="1" dirty="0" smtClean="0">
                    <a:cs typeface="Times New Roman" panose="02020603050405020304" pitchFamily="18" charset="0"/>
                  </a:rPr>
                  <a:t>            </a:t>
                </a:r>
                <a:r>
                  <a:rPr lang="en-US" altLang="zh-CN" sz="2000" b="0" i="1" dirty="0" smtClean="0">
                    <a:cs typeface="Times New Roman" panose="02020603050405020304" pitchFamily="18" charset="0"/>
                  </a:rPr>
                  <a:t>=  </a:t>
                </a:r>
                <a:r>
                  <a:rPr lang="en-US" altLang="zh-CN" sz="2000" b="0" dirty="0" smtClean="0">
                    <a:cs typeface="Times New Roman" panose="02020603050405020304" pitchFamily="18" charset="0"/>
                  </a:rPr>
                  <a:t>[0.899</a:t>
                </a:r>
                <a:r>
                  <a:rPr lang="en-US" altLang="zh-CN" sz="2000" b="0" i="1" dirty="0" smtClean="0">
                    <a:cs typeface="Times New Roman" panose="02020603050405020304" pitchFamily="18" charset="0"/>
                  </a:rPr>
                  <a:t> </a:t>
                </a:r>
                <a:r>
                  <a:rPr lang="en-US" altLang="zh-CN" sz="2000" dirty="0" smtClean="0"/>
                  <a:t>g.dm</a:t>
                </a:r>
                <a:r>
                  <a:rPr lang="en-US" altLang="zh-CN" sz="2000" baseline="30000" dirty="0" smtClean="0"/>
                  <a:t>-3</a:t>
                </a:r>
                <a:r>
                  <a:rPr lang="en-US" altLang="zh-CN" sz="2000" b="0" dirty="0" smtClean="0">
                    <a:cs typeface="Times New Roman" panose="02020603050405020304" pitchFamily="18" charset="0"/>
                  </a:rPr>
                  <a:t>×8.31 kPa.dm</a:t>
                </a:r>
                <a:r>
                  <a:rPr lang="en-US" altLang="zh-CN" sz="2000" baseline="30000" dirty="0" smtClean="0"/>
                  <a:t>3</a:t>
                </a:r>
                <a:r>
                  <a:rPr lang="en-US" altLang="zh-CN" sz="2000" b="0" dirty="0" smtClean="0">
                    <a:cs typeface="Times New Roman" panose="02020603050405020304" pitchFamily="18" charset="0"/>
                  </a:rPr>
                  <a:t>.mol</a:t>
                </a:r>
                <a:r>
                  <a:rPr lang="en-US" altLang="zh-CN" sz="2000" baseline="30000" dirty="0" smtClean="0"/>
                  <a:t>-1</a:t>
                </a:r>
                <a:r>
                  <a:rPr lang="en-US" altLang="zh-CN" sz="2000" b="0" dirty="0" smtClean="0">
                    <a:cs typeface="Times New Roman" panose="02020603050405020304" pitchFamily="18" charset="0"/>
                  </a:rPr>
                  <a:t>.K</a:t>
                </a:r>
                <a:r>
                  <a:rPr lang="en-US" altLang="zh-CN" sz="2000" baseline="30000" dirty="0" smtClean="0"/>
                  <a:t>-1</a:t>
                </a:r>
                <a:r>
                  <a:rPr lang="en-US" altLang="zh-CN" sz="2000" b="0" dirty="0" smtClean="0">
                    <a:cs typeface="Times New Roman" panose="02020603050405020304" pitchFamily="18" charset="0"/>
                  </a:rPr>
                  <a:t> × </a:t>
                </a:r>
                <a:r>
                  <a:rPr lang="en-US" altLang="zh-CN" sz="2000" b="0" dirty="0">
                    <a:cs typeface="Times New Roman" panose="02020603050405020304" pitchFamily="18" charset="0"/>
                  </a:rPr>
                  <a:t>(</a:t>
                </a:r>
                <a:r>
                  <a:rPr lang="en-US" altLang="zh-CN" sz="2000" b="0" dirty="0" smtClean="0">
                    <a:cs typeface="Times New Roman" panose="02020603050405020304" pitchFamily="18" charset="0"/>
                  </a:rPr>
                  <a:t>273+80) K]</a:t>
                </a:r>
                <a:r>
                  <a:rPr lang="en-US" altLang="zh-CN" sz="2000" dirty="0" smtClean="0">
                    <a:cs typeface="Times New Roman" panose="02020603050405020304" pitchFamily="18" charset="0"/>
                  </a:rPr>
                  <a:t> /  </a:t>
                </a:r>
                <a:r>
                  <a:rPr lang="en-US" altLang="zh-CN" sz="2000" b="0" dirty="0" smtClean="0">
                    <a:cs typeface="Times New Roman" panose="02020603050405020304" pitchFamily="18" charset="0"/>
                  </a:rPr>
                  <a:t>15.6 </a:t>
                </a:r>
                <a:r>
                  <a:rPr lang="en-US" altLang="zh-CN" sz="2000" b="0" dirty="0" err="1" smtClean="0">
                    <a:cs typeface="Times New Roman" panose="02020603050405020304" pitchFamily="18" charset="0"/>
                  </a:rPr>
                  <a:t>kPa</a:t>
                </a:r>
                <a:endParaRPr lang="en-US" altLang="zh-CN" sz="2000" b="0" dirty="0" smtClean="0">
                  <a:cs typeface="Times New Roman" panose="02020603050405020304" pitchFamily="18" charset="0"/>
                </a:endParaRPr>
              </a:p>
              <a:p>
                <a:pPr eaLnBrk="1" hangingPunct="1"/>
                <a:r>
                  <a:rPr lang="en-US" altLang="zh-CN" b="0" i="1" dirty="0">
                    <a:cs typeface="Times New Roman" panose="02020603050405020304" pitchFamily="18" charset="0"/>
                  </a:rPr>
                  <a:t> </a:t>
                </a:r>
                <a:r>
                  <a:rPr lang="en-US" altLang="zh-CN" b="0" i="1" dirty="0" smtClean="0">
                    <a:cs typeface="Times New Roman" panose="02020603050405020304" pitchFamily="18" charset="0"/>
                  </a:rPr>
                  <a:t>           = </a:t>
                </a:r>
                <a:r>
                  <a:rPr lang="en-US" altLang="zh-CN" b="0" dirty="0" smtClean="0">
                    <a:cs typeface="Times New Roman" panose="02020603050405020304" pitchFamily="18" charset="0"/>
                  </a:rPr>
                  <a:t>169 g. mol</a:t>
                </a:r>
                <a:r>
                  <a:rPr lang="en-US" altLang="zh-CN" baseline="30000" dirty="0" smtClean="0"/>
                  <a:t>-1</a:t>
                </a:r>
                <a:endParaRPr lang="en-US" altLang="zh-CN" baseline="30000" dirty="0" smtClean="0"/>
              </a:p>
              <a:p>
                <a:pPr eaLnBrk="1" hangingPunct="1"/>
                <a:r>
                  <a:rPr lang="zh-CN" altLang="en-US" dirty="0" smtClean="0"/>
                  <a:t>已知</a:t>
                </a:r>
                <a:r>
                  <a:rPr lang="zh-CN" altLang="en-US" dirty="0"/>
                  <a:t>相对原子质量： </a:t>
                </a:r>
                <a:r>
                  <a:rPr lang="en-US" altLang="zh-CN" dirty="0"/>
                  <a:t>Xe-131, F-19, </a:t>
                </a:r>
                <a:r>
                  <a:rPr lang="zh-CN" altLang="en-US" dirty="0"/>
                  <a:t>所以 </a:t>
                </a:r>
                <a:endParaRPr lang="en-US" altLang="zh-CN" dirty="0"/>
              </a:p>
              <a:p>
                <a:pPr eaLnBrk="1" hangingPunct="1"/>
                <a:r>
                  <a:rPr lang="en-US" altLang="zh-CN" dirty="0"/>
                  <a:t>                                     131+ 19</a:t>
                </a:r>
                <a:r>
                  <a:rPr lang="en-US" altLang="zh-CN" i="1" dirty="0"/>
                  <a:t>x</a:t>
                </a:r>
                <a:r>
                  <a:rPr lang="en-US" altLang="zh-CN" dirty="0"/>
                  <a:t>= 169, </a:t>
                </a:r>
                <a:r>
                  <a:rPr lang="en-US" altLang="zh-CN" i="1" dirty="0"/>
                  <a:t>x</a:t>
                </a:r>
                <a:r>
                  <a:rPr lang="en-US" altLang="zh-CN" dirty="0"/>
                  <a:t>= 2</a:t>
                </a:r>
                <a:endParaRPr lang="en-US" altLang="zh-CN" dirty="0"/>
              </a:p>
              <a:p>
                <a:pPr eaLnBrk="1" hangingPunct="1"/>
                <a:endParaRPr lang="en-US" altLang="zh-CN" dirty="0"/>
              </a:p>
              <a:p>
                <a:pPr eaLnBrk="1" hangingPunct="1"/>
                <a:r>
                  <a:rPr lang="zh-CN" altLang="en-US" dirty="0"/>
                  <a:t>这种氟化氙的分子式是</a:t>
                </a:r>
                <a:r>
                  <a:rPr lang="en-US" altLang="zh-CN" dirty="0"/>
                  <a:t>XeF</a:t>
                </a:r>
                <a:r>
                  <a:rPr lang="en-US" altLang="zh-CN" baseline="-25000" dirty="0"/>
                  <a:t>2</a:t>
                </a:r>
                <a:r>
                  <a:rPr lang="zh-CN" altLang="en-US" dirty="0"/>
                  <a:t>。</a:t>
                </a:r>
                <a:endParaRPr lang="zh-CN" altLang="en-US" dirty="0"/>
              </a:p>
            </p:txBody>
          </p:sp>
        </mc:Choice>
        <mc:Fallback>
          <p:sp>
            <p:nvSpPr>
              <p:cNvPr id="5" name="TextBox 3"/>
              <p:cNvSpPr txBox="1">
                <a:spLocks noRot="1" noChangeAspect="1" noMove="1" noResize="1" noEditPoints="1" noAdjustHandles="1" noChangeArrowheads="1" noChangeShapeType="1" noTextEdit="1"/>
              </p:cNvSpPr>
              <p:nvPr/>
            </p:nvSpPr>
            <p:spPr bwMode="auto">
              <a:xfrm>
                <a:off x="424656" y="2333625"/>
                <a:ext cx="8467824" cy="4408805"/>
              </a:xfrm>
              <a:prstGeom prst="rect">
                <a:avLst/>
              </a:prstGeom>
              <a:blipFill rotWithShape="1">
                <a:blip r:embed="rId1"/>
                <a:stretch>
                  <a:fillRect l="-6" r="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TextBox 14"/>
          <p:cNvSpPr txBox="1">
            <a:spLocks noChangeArrowheads="1"/>
          </p:cNvSpPr>
          <p:nvPr/>
        </p:nvSpPr>
        <p:spPr bwMode="auto">
          <a:xfrm>
            <a:off x="512301" y="981317"/>
            <a:ext cx="8119814" cy="1198880"/>
          </a:xfrm>
          <a:prstGeom prst="rect">
            <a:avLst/>
          </a:prstGeom>
          <a:solidFill>
            <a:schemeClr val="accent3">
              <a:lumMod val="20000"/>
              <a:lumOff val="80000"/>
            </a:schemeClr>
          </a:solidFill>
          <a:ln>
            <a:noFill/>
          </a:ln>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smtClean="0">
                <a:solidFill>
                  <a:srgbClr val="3A3AEA"/>
                </a:solidFill>
              </a:rPr>
              <a:t>惰性气体</a:t>
            </a:r>
            <a:r>
              <a:rPr lang="zh-CN" altLang="en-US" dirty="0">
                <a:solidFill>
                  <a:srgbClr val="3A3AEA"/>
                </a:solidFill>
              </a:rPr>
              <a:t>氙与氟能形成多种氟化氙</a:t>
            </a:r>
            <a:r>
              <a:rPr lang="en-US" altLang="zh-CN" dirty="0" err="1">
                <a:solidFill>
                  <a:srgbClr val="3A3AEA"/>
                </a:solidFill>
              </a:rPr>
              <a:t>XeF</a:t>
            </a:r>
            <a:r>
              <a:rPr lang="en-US" altLang="zh-CN" i="1" baseline="-25000" dirty="0" err="1">
                <a:solidFill>
                  <a:srgbClr val="3A3AEA"/>
                </a:solidFill>
              </a:rPr>
              <a:t>x</a:t>
            </a:r>
            <a:r>
              <a:rPr lang="zh-CN" altLang="en-US" dirty="0">
                <a:solidFill>
                  <a:srgbClr val="3A3AEA"/>
                </a:solidFill>
              </a:rPr>
              <a:t>。实验测定在</a:t>
            </a:r>
            <a:r>
              <a:rPr lang="en-US" altLang="zh-CN" dirty="0" smtClean="0">
                <a:solidFill>
                  <a:srgbClr val="3A3AEA"/>
                </a:solidFill>
              </a:rPr>
              <a:t>80 </a:t>
            </a:r>
            <a:r>
              <a:rPr lang="en-US" altLang="zh-CN" dirty="0" smtClean="0">
                <a:solidFill>
                  <a:srgbClr val="3A3AEA"/>
                </a:solidFill>
                <a:cs typeface="Times New Roman" panose="02020603050405020304" pitchFamily="18" charset="0"/>
              </a:rPr>
              <a:t>º</a:t>
            </a:r>
            <a:r>
              <a:rPr lang="en-US" altLang="zh-CN" dirty="0" smtClean="0">
                <a:solidFill>
                  <a:srgbClr val="3A3AEA"/>
                </a:solidFill>
              </a:rPr>
              <a:t>C</a:t>
            </a:r>
            <a:r>
              <a:rPr lang="zh-CN" altLang="en-US" dirty="0">
                <a:solidFill>
                  <a:srgbClr val="3A3AEA"/>
                </a:solidFill>
              </a:rPr>
              <a:t>， </a:t>
            </a:r>
            <a:r>
              <a:rPr lang="en-US" altLang="zh-CN" dirty="0" smtClean="0">
                <a:solidFill>
                  <a:srgbClr val="3A3AEA"/>
                </a:solidFill>
              </a:rPr>
              <a:t>15.6 </a:t>
            </a:r>
            <a:r>
              <a:rPr lang="en-US" altLang="zh-CN" dirty="0" err="1" smtClean="0">
                <a:solidFill>
                  <a:srgbClr val="3A3AEA"/>
                </a:solidFill>
              </a:rPr>
              <a:t>KPa</a:t>
            </a:r>
            <a:r>
              <a:rPr lang="zh-CN" altLang="en-US" dirty="0">
                <a:solidFill>
                  <a:srgbClr val="3A3AEA"/>
                </a:solidFill>
              </a:rPr>
              <a:t>时，某氟化氙样品的密度</a:t>
            </a:r>
            <a:r>
              <a:rPr lang="zh-CN" altLang="en-US" dirty="0" smtClean="0">
                <a:solidFill>
                  <a:srgbClr val="3A3AEA"/>
                </a:solidFill>
              </a:rPr>
              <a:t>为 </a:t>
            </a:r>
            <a:r>
              <a:rPr lang="en-US" altLang="zh-CN" dirty="0" smtClean="0">
                <a:solidFill>
                  <a:srgbClr val="3A3AEA"/>
                </a:solidFill>
              </a:rPr>
              <a:t>0.899 g·dm</a:t>
            </a:r>
            <a:r>
              <a:rPr lang="en-US" altLang="zh-CN" baseline="30000" dirty="0" smtClean="0">
                <a:solidFill>
                  <a:srgbClr val="3A3AEA"/>
                </a:solidFill>
              </a:rPr>
              <a:t>-3</a:t>
            </a:r>
            <a:r>
              <a:rPr lang="zh-CN" altLang="en-US" dirty="0" smtClean="0">
                <a:solidFill>
                  <a:srgbClr val="3A3AEA"/>
                </a:solidFill>
              </a:rPr>
              <a:t>。</a:t>
            </a:r>
            <a:endParaRPr lang="en-US" altLang="zh-CN" dirty="0" smtClean="0">
              <a:solidFill>
                <a:srgbClr val="3A3AEA"/>
              </a:solidFill>
            </a:endParaRPr>
          </a:p>
          <a:p>
            <a:pPr eaLnBrk="1" hangingPunct="1"/>
            <a:r>
              <a:rPr lang="zh-CN" altLang="en-US" dirty="0" smtClean="0">
                <a:solidFill>
                  <a:srgbClr val="3A3AEA"/>
                </a:solidFill>
              </a:rPr>
              <a:t>试</a:t>
            </a:r>
            <a:r>
              <a:rPr lang="zh-CN" altLang="en-US" dirty="0">
                <a:solidFill>
                  <a:srgbClr val="3A3AEA"/>
                </a:solidFill>
              </a:rPr>
              <a:t>确定</a:t>
            </a:r>
            <a:r>
              <a:rPr lang="zh-CN" altLang="en-US" dirty="0" smtClean="0">
                <a:solidFill>
                  <a:srgbClr val="3A3AEA"/>
                </a:solidFill>
              </a:rPr>
              <a:t>分子</a:t>
            </a:r>
            <a:r>
              <a:rPr lang="zh-CN" altLang="en-US" dirty="0">
                <a:solidFill>
                  <a:srgbClr val="3A3AEA"/>
                </a:solidFill>
              </a:rPr>
              <a:t>式</a:t>
            </a:r>
            <a:r>
              <a:rPr lang="zh-CN" altLang="en-US" dirty="0" smtClean="0">
                <a:solidFill>
                  <a:srgbClr val="3A3AEA"/>
                </a:solidFill>
              </a:rPr>
              <a:t>。</a:t>
            </a:r>
            <a:endParaRPr lang="zh-CN" altLang="en-US" dirty="0">
              <a:solidFill>
                <a:srgbClr val="3A3AEA"/>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2.2 </a:t>
            </a:r>
            <a:r>
              <a:rPr lang="zh-CN" altLang="en-US" b="1" dirty="0" smtClean="0"/>
              <a:t>气体分</a:t>
            </a:r>
            <a:r>
              <a:rPr lang="zh-CN" altLang="en-US" b="1" dirty="0"/>
              <a:t>压定律 </a:t>
            </a:r>
            <a:endParaRPr lang="zh-CN" altLang="en-US" b="1" dirty="0"/>
          </a:p>
        </p:txBody>
      </p:sp>
      <p:sp>
        <p:nvSpPr>
          <p:cNvPr id="572419" name="Text Box 3"/>
          <p:cNvSpPr txBox="1">
            <a:spLocks noChangeArrowheads="1"/>
          </p:cNvSpPr>
          <p:nvPr/>
        </p:nvSpPr>
        <p:spPr bwMode="auto">
          <a:xfrm>
            <a:off x="611188" y="836613"/>
            <a:ext cx="5378450" cy="519112"/>
          </a:xfrm>
          <a:prstGeom prst="rect">
            <a:avLst/>
          </a:prstGeom>
          <a:noFill/>
          <a:ln w="9525">
            <a:noFill/>
            <a:miter lim="800000"/>
          </a:ln>
          <a:effectLst/>
        </p:spPr>
        <p:txBody>
          <a:bodyPr>
            <a:spAutoFit/>
          </a:bodyPr>
          <a:lstStyle/>
          <a:p>
            <a:pPr>
              <a:defRPr/>
            </a:pPr>
            <a:endParaRPr kumimoji="0" lang="zh-CN" altLang="en-US" sz="2800" dirty="0">
              <a:solidFill>
                <a:schemeClr val="accent2">
                  <a:lumMod val="50000"/>
                </a:schemeClr>
              </a:solidFill>
              <a:effectLst>
                <a:outerShdw blurRad="38100" dist="38100" dir="2700000" algn="tl">
                  <a:srgbClr val="000000"/>
                </a:outerShdw>
              </a:effectLst>
            </a:endParaRPr>
          </a:p>
        </p:txBody>
      </p:sp>
      <p:sp>
        <p:nvSpPr>
          <p:cNvPr id="572420" name="Rectangle 4"/>
          <p:cNvSpPr>
            <a:spLocks noChangeArrowheads="1"/>
          </p:cNvSpPr>
          <p:nvPr/>
        </p:nvSpPr>
        <p:spPr bwMode="auto">
          <a:xfrm>
            <a:off x="796131" y="898525"/>
            <a:ext cx="7088237" cy="584775"/>
          </a:xfrm>
          <a:prstGeom prst="rect">
            <a:avLst/>
          </a:prstGeom>
          <a:noFill/>
          <a:ln w="9525">
            <a:noFill/>
            <a:miter lim="800000"/>
          </a:ln>
          <a:effectLst/>
        </p:spPr>
        <p:txBody>
          <a:bodyPr wrap="square">
            <a:spAutoFit/>
          </a:bodyPr>
          <a:lstStyle/>
          <a:p>
            <a:pPr>
              <a:defRPr/>
            </a:pPr>
            <a:r>
              <a:rPr kumimoji="0" lang="en-US" altLang="zh-CN" b="1" dirty="0">
                <a:solidFill>
                  <a:srgbClr val="D36871"/>
                </a:solidFill>
              </a:rPr>
              <a:t>Dalton’s Law of Partial Pressure (1807)</a:t>
            </a:r>
            <a:endParaRPr kumimoji="0" lang="en-US" altLang="zh-CN" b="1" dirty="0">
              <a:solidFill>
                <a:srgbClr val="D36871"/>
              </a:solidFill>
            </a:endParaRPr>
          </a:p>
        </p:txBody>
      </p:sp>
      <p:sp>
        <p:nvSpPr>
          <p:cNvPr id="572423" name="Text Box 7"/>
          <p:cNvSpPr txBox="1">
            <a:spLocks noChangeArrowheads="1"/>
          </p:cNvSpPr>
          <p:nvPr/>
        </p:nvSpPr>
        <p:spPr bwMode="auto">
          <a:xfrm>
            <a:off x="909592" y="2276872"/>
            <a:ext cx="7605758" cy="2030095"/>
          </a:xfrm>
          <a:prstGeom prst="rect">
            <a:avLst/>
          </a:prstGeom>
          <a:solidFill>
            <a:schemeClr val="accent3">
              <a:lumMod val="20000"/>
              <a:lumOff val="80000"/>
            </a:schemeClr>
          </a:solidFill>
          <a:ln w="9525">
            <a:noFill/>
            <a:miter lim="800000"/>
          </a:ln>
          <a:effectLst/>
        </p:spPr>
        <p:txBody>
          <a:bodyPr wrap="square">
            <a:spAutoFit/>
          </a:bodyPr>
          <a:lstStyle/>
          <a:p>
            <a:pPr>
              <a:spcBef>
                <a:spcPct val="50000"/>
              </a:spcBef>
              <a:defRPr/>
            </a:pPr>
            <a:r>
              <a:rPr kumimoji="0" lang="zh-CN" altLang="en-US" sz="2800" dirty="0" smtClean="0">
                <a:ea typeface="黑体" panose="02010609060101010101" pitchFamily="49" charset="-122"/>
                <a:cs typeface="Times New Roman" panose="02020603050405020304" pitchFamily="18" charset="0"/>
              </a:rPr>
              <a:t>条件：温度</a:t>
            </a:r>
            <a:r>
              <a:rPr kumimoji="0" lang="en-US" altLang="zh-CN" sz="2800" dirty="0" smtClean="0">
                <a:ea typeface="黑体" panose="02010609060101010101" pitchFamily="49" charset="-122"/>
                <a:cs typeface="Times New Roman" panose="02020603050405020304" pitchFamily="18" charset="0"/>
              </a:rPr>
              <a:t>(</a:t>
            </a:r>
            <a:r>
              <a:rPr kumimoji="0" lang="en-US" altLang="zh-CN" sz="2800" i="1" dirty="0" smtClean="0">
                <a:ea typeface="黑体" panose="02010609060101010101" pitchFamily="49" charset="-122"/>
                <a:cs typeface="Times New Roman" panose="02020603050405020304" pitchFamily="18" charset="0"/>
              </a:rPr>
              <a:t>T</a:t>
            </a:r>
            <a:r>
              <a:rPr kumimoji="0" lang="en-US" altLang="zh-CN" sz="2800" dirty="0" smtClean="0">
                <a:ea typeface="黑体" panose="02010609060101010101" pitchFamily="49" charset="-122"/>
                <a:cs typeface="Times New Roman" panose="02020603050405020304" pitchFamily="18" charset="0"/>
              </a:rPr>
              <a:t>)</a:t>
            </a:r>
            <a:r>
              <a:rPr kumimoji="0" lang="zh-CN" altLang="en-US" sz="2800" dirty="0" smtClean="0">
                <a:ea typeface="黑体" panose="02010609060101010101" pitchFamily="49" charset="-122"/>
                <a:cs typeface="Times New Roman" panose="02020603050405020304" pitchFamily="18" charset="0"/>
              </a:rPr>
              <a:t>与体积</a:t>
            </a:r>
            <a:r>
              <a:rPr lang="en-US" altLang="zh-CN" sz="2800" dirty="0" smtClean="0">
                <a:ea typeface="黑体" panose="02010609060101010101" pitchFamily="49" charset="-122"/>
                <a:cs typeface="Times New Roman" panose="02020603050405020304" pitchFamily="18" charset="0"/>
              </a:rPr>
              <a:t>(</a:t>
            </a:r>
            <a:r>
              <a:rPr lang="en-US" altLang="zh-CN" sz="2800" i="1" dirty="0" smtClean="0">
                <a:ea typeface="黑体" panose="02010609060101010101" pitchFamily="49" charset="-122"/>
                <a:cs typeface="Times New Roman" panose="02020603050405020304" pitchFamily="18" charset="0"/>
              </a:rPr>
              <a:t>V</a:t>
            </a:r>
            <a:r>
              <a:rPr lang="en-US" altLang="zh-CN" sz="2800" dirty="0" smtClean="0">
                <a:ea typeface="黑体" panose="02010609060101010101" pitchFamily="49" charset="-122"/>
                <a:cs typeface="Times New Roman" panose="02020603050405020304" pitchFamily="18" charset="0"/>
              </a:rPr>
              <a:t>)</a:t>
            </a:r>
            <a:r>
              <a:rPr kumimoji="0" lang="zh-CN" altLang="en-US" sz="2800" dirty="0" smtClean="0">
                <a:ea typeface="黑体" panose="02010609060101010101" pitchFamily="49" charset="-122"/>
                <a:cs typeface="Times New Roman" panose="02020603050405020304" pitchFamily="18" charset="0"/>
              </a:rPr>
              <a:t>恒定</a:t>
            </a:r>
            <a:br>
              <a:rPr kumimoji="0" lang="en-US" altLang="zh-CN" sz="2800" dirty="0" smtClean="0">
                <a:ea typeface="黑体" panose="02010609060101010101" pitchFamily="49" charset="-122"/>
                <a:cs typeface="Times New Roman" panose="02020603050405020304" pitchFamily="18" charset="0"/>
              </a:rPr>
            </a:br>
            <a:r>
              <a:rPr kumimoji="0" lang="en-US" altLang="zh-CN" sz="2800" dirty="0" smtClean="0">
                <a:ea typeface="黑体" panose="02010609060101010101" pitchFamily="49" charset="-122"/>
                <a:cs typeface="Times New Roman" panose="02020603050405020304" pitchFamily="18" charset="0"/>
              </a:rPr>
              <a:t>            </a:t>
            </a:r>
            <a:r>
              <a:rPr kumimoji="0" lang="zh-CN" altLang="en-US" sz="2800" dirty="0" smtClean="0">
                <a:ea typeface="黑体" panose="02010609060101010101" pitchFamily="49" charset="-122"/>
                <a:cs typeface="Times New Roman" panose="02020603050405020304" pitchFamily="18" charset="0"/>
              </a:rPr>
              <a:t>组分之间不起化学作用</a:t>
            </a:r>
            <a:endParaRPr kumimoji="0" lang="en-US" altLang="zh-CN" sz="2800" dirty="0" smtClean="0">
              <a:ea typeface="黑体" panose="02010609060101010101" pitchFamily="49" charset="-122"/>
              <a:cs typeface="Times New Roman" panose="02020603050405020304" pitchFamily="18" charset="0"/>
            </a:endParaRPr>
          </a:p>
          <a:p>
            <a:pPr marL="1082040" indent="-1082040">
              <a:spcBef>
                <a:spcPct val="50000"/>
              </a:spcBef>
              <a:defRPr/>
            </a:pPr>
            <a:r>
              <a:rPr lang="zh-CN" altLang="en-US" sz="2800" dirty="0" smtClean="0">
                <a:ea typeface="黑体" panose="02010609060101010101" pitchFamily="49" charset="-122"/>
                <a:cs typeface="Times New Roman" panose="02020603050405020304" pitchFamily="18" charset="0"/>
              </a:rPr>
              <a:t>定义：</a:t>
            </a:r>
            <a:r>
              <a:rPr lang="zh-CN" altLang="en-US" sz="2800" dirty="0">
                <a:ea typeface="黑体" panose="02010609060101010101" pitchFamily="49" charset="-122"/>
                <a:cs typeface="Times New Roman" panose="02020603050405020304" pitchFamily="18" charset="0"/>
              </a:rPr>
              <a:t>某组分气体</a:t>
            </a:r>
            <a:r>
              <a:rPr lang="zh-CN" altLang="en-US" sz="2800" dirty="0">
                <a:solidFill>
                  <a:srgbClr val="0000FF"/>
                </a:solidFill>
                <a:ea typeface="黑体" panose="02010609060101010101" pitchFamily="49" charset="-122"/>
                <a:cs typeface="Times New Roman" panose="02020603050405020304" pitchFamily="18" charset="0"/>
              </a:rPr>
              <a:t>分压力</a:t>
            </a:r>
            <a:r>
              <a:rPr lang="zh-CN" altLang="en-US" sz="2800" dirty="0">
                <a:ea typeface="黑体" panose="02010609060101010101" pitchFamily="49" charset="-122"/>
                <a:cs typeface="Times New Roman" panose="02020603050405020304" pitchFamily="18" charset="0"/>
              </a:rPr>
              <a:t>等于该气体</a:t>
            </a:r>
            <a:r>
              <a:rPr lang="zh-CN" altLang="en-US" sz="2800" dirty="0">
                <a:solidFill>
                  <a:srgbClr val="0000FF"/>
                </a:solidFill>
                <a:ea typeface="黑体" panose="02010609060101010101" pitchFamily="49" charset="-122"/>
                <a:cs typeface="Times New Roman" panose="02020603050405020304" pitchFamily="18" charset="0"/>
              </a:rPr>
              <a:t>单独占有总体积</a:t>
            </a:r>
            <a:r>
              <a:rPr lang="zh-CN" altLang="en-US" sz="2800" dirty="0">
                <a:ea typeface="黑体" panose="02010609060101010101" pitchFamily="49" charset="-122"/>
                <a:cs typeface="Times New Roman" panose="02020603050405020304" pitchFamily="18" charset="0"/>
              </a:rPr>
              <a:t>时所表现的压力</a:t>
            </a:r>
            <a:r>
              <a:rPr lang="zh-CN" altLang="en-US" sz="2800" dirty="0" smtClean="0">
                <a:ea typeface="黑体" panose="02010609060101010101" pitchFamily="49" charset="-122"/>
                <a:cs typeface="Times New Roman" panose="02020603050405020304" pitchFamily="18" charset="0"/>
              </a:rPr>
              <a:t>。</a:t>
            </a:r>
            <a:endParaRPr lang="zh-CN" altLang="en-US" sz="2800" dirty="0">
              <a:ea typeface="黑体" panose="02010609060101010101" pitchFamily="49" charset="-122"/>
              <a:cs typeface="Times New Roman" panose="02020603050405020304" pitchFamily="18" charset="0"/>
            </a:endParaRPr>
          </a:p>
        </p:txBody>
      </p:sp>
      <p:sp>
        <p:nvSpPr>
          <p:cNvPr id="3" name="文本框 2"/>
          <p:cNvSpPr txBox="1"/>
          <p:nvPr/>
        </p:nvSpPr>
        <p:spPr>
          <a:xfrm>
            <a:off x="796131" y="1397724"/>
            <a:ext cx="3877985" cy="584775"/>
          </a:xfrm>
          <a:prstGeom prst="rect">
            <a:avLst/>
          </a:prstGeom>
          <a:noFill/>
        </p:spPr>
        <p:txBody>
          <a:bodyPr wrap="none" rtlCol="0">
            <a:spAutoFit/>
          </a:bodyPr>
          <a:lstStyle/>
          <a:p>
            <a:r>
              <a:rPr lang="zh-CN" altLang="en-US" b="1" dirty="0" smtClean="0">
                <a:solidFill>
                  <a:srgbClr val="D36871"/>
                </a:solidFill>
                <a:latin typeface="黑体" panose="02010609060101010101" pitchFamily="49" charset="-122"/>
                <a:ea typeface="黑体" panose="02010609060101010101" pitchFamily="49" charset="-122"/>
              </a:rPr>
              <a:t>研究对象：混合气体</a:t>
            </a:r>
            <a:endParaRPr lang="zh-CN" altLang="en-US" b="1" dirty="0" smtClean="0">
              <a:solidFill>
                <a:srgbClr val="D36871"/>
              </a:solidFill>
              <a:latin typeface="黑体" panose="02010609060101010101" pitchFamily="49" charset="-122"/>
              <a:ea typeface="黑体" panose="02010609060101010101" pitchFamily="49" charset="-122"/>
            </a:endParaRPr>
          </a:p>
        </p:txBody>
      </p:sp>
      <p:pic>
        <p:nvPicPr>
          <p:cNvPr id="8" name="Picture 2" descr="FG06_14_1C"/>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3163" y="4337359"/>
            <a:ext cx="6318616" cy="231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924351" y="1793005"/>
            <a:ext cx="7432035" cy="607695"/>
          </a:xfrm>
          <a:prstGeom prst="rect">
            <a:avLst/>
          </a:prstGeom>
          <a:noFill/>
        </p:spPr>
        <p:txBody>
          <a:bodyPr wrap="square" rtlCol="0" anchor="ctr">
            <a:spAutoFit/>
          </a:bodyPr>
          <a:lstStyle/>
          <a:p>
            <a:pPr marL="663575" indent="-663575" algn="ctr">
              <a:lnSpc>
                <a:spcPct val="120000"/>
              </a:lnSpc>
            </a:pPr>
            <a:endParaRPr lang="zh-CN" altLang="en-US" sz="2800" dirty="0" smtClean="0">
              <a:solidFill>
                <a:schemeClr val="accent6">
                  <a:lumMod val="50000"/>
                </a:schemeClr>
              </a:solidFill>
              <a:ea typeface="楷体" panose="02010609060101010101" pitchFamily="49" charset="-122"/>
              <a:cs typeface="Times New Roman" panose="02020603050405020304" pitchFamily="18" charset="0"/>
            </a:endParaRPr>
          </a:p>
        </p:txBody>
      </p:sp>
      <p:sp>
        <p:nvSpPr>
          <p:cNvPr id="573442" name="Rectangle 2"/>
          <p:cNvSpPr>
            <a:spLocks noGrp="1" noChangeArrowheads="1"/>
          </p:cNvSpPr>
          <p:nvPr>
            <p:ph type="title"/>
          </p:nvPr>
        </p:nvSpPr>
        <p:spPr/>
        <p:txBody>
          <a:bodyPr/>
          <a:lstStyle/>
          <a:p>
            <a:pPr>
              <a:defRPr/>
            </a:pPr>
            <a:r>
              <a:rPr lang="zh-CN" altLang="en-US" sz="3600" b="1" dirty="0" smtClean="0">
                <a:solidFill>
                  <a:srgbClr val="D36871"/>
                </a:solidFill>
                <a:latin typeface="Times New Roman" panose="02020603050405020304" pitchFamily="18" charset="0"/>
                <a:ea typeface="黑体" panose="02010609060101010101" pitchFamily="49" charset="-122"/>
                <a:cs typeface="Times New Roman" panose="02020603050405020304" pitchFamily="18" charset="0"/>
              </a:rPr>
              <a:t>分压力的计算</a:t>
            </a:r>
            <a:endParaRPr lang="zh-CN" altLang="en-US" sz="3600" b="1" dirty="0" smtClean="0">
              <a:solidFill>
                <a:srgbClr val="D36871"/>
              </a:solidFill>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文本框 2"/>
              <p:cNvSpPr txBox="1"/>
              <p:nvPr/>
            </p:nvSpPr>
            <p:spPr>
              <a:xfrm>
                <a:off x="1187877" y="2924557"/>
                <a:ext cx="7255718" cy="1431925"/>
              </a:xfrm>
              <a:prstGeom prst="rect">
                <a:avLst/>
              </a:prstGeom>
              <a:noFill/>
            </p:spPr>
            <p:txBody>
              <a:bodyPr wrap="square" rtlCol="0">
                <a:spAutoFit/>
              </a:bodyPr>
              <a:lstStyle/>
              <a:p>
                <a14:m>
                  <m:oMath xmlns:m="http://schemas.openxmlformats.org/officeDocument/2006/math">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𝑝</m:t>
                        </m:r>
                      </m:e>
                      <m:sub>
                        <m:r>
                          <m:rPr>
                            <m:sty m:val="p"/>
                          </m:rPr>
                          <a:rPr lang="en-US" altLang="zh-CN" sz="3600" b="0" i="0" smtClean="0">
                            <a:latin typeface="Cambria Math" panose="02040503050406030204" pitchFamily="18" charset="0"/>
                          </a:rPr>
                          <m:t>A</m:t>
                        </m:r>
                      </m:sub>
                    </m:sSub>
                    <m:r>
                      <a:rPr lang="en-US" altLang="zh-CN" sz="3600" b="0" i="1" smtClean="0">
                        <a:latin typeface="Cambria Math" panose="02040503050406030204" pitchFamily="18" charset="0"/>
                      </a:rPr>
                      <m:t>=</m:t>
                    </m:r>
                    <m:f>
                      <m:fPr>
                        <m:ctrlPr>
                          <a:rPr lang="en-US" altLang="zh-CN" sz="3600" b="0" i="1" smtClean="0">
                            <a:latin typeface="Cambria Math" panose="02040503050406030204" pitchFamily="18" charset="0"/>
                          </a:rPr>
                        </m:ctrlPr>
                      </m:fPr>
                      <m:num>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𝑛</m:t>
                            </m:r>
                          </m:e>
                          <m:sub>
                            <m:r>
                              <m:rPr>
                                <m:sty m:val="p"/>
                              </m:rPr>
                              <a:rPr lang="en-US" altLang="zh-CN" sz="3600" b="0" i="0" smtClean="0">
                                <a:latin typeface="Cambria Math" panose="02040503050406030204" pitchFamily="18" charset="0"/>
                              </a:rPr>
                              <m:t>A</m:t>
                            </m:r>
                          </m:sub>
                        </m:sSub>
                        <m:r>
                          <a:rPr lang="en-US" altLang="zh-CN" sz="3600" b="0" i="1" smtClean="0">
                            <a:latin typeface="Cambria Math" panose="02040503050406030204" pitchFamily="18" charset="0"/>
                          </a:rPr>
                          <m:t>𝑅𝑇</m:t>
                        </m:r>
                      </m:num>
                      <m:den>
                        <m:r>
                          <a:rPr lang="en-US" altLang="zh-CN" sz="3600" b="0" i="1" smtClean="0">
                            <a:latin typeface="Cambria Math" panose="02040503050406030204" pitchFamily="18" charset="0"/>
                          </a:rPr>
                          <m:t>𝑉</m:t>
                        </m:r>
                      </m:den>
                    </m:f>
                  </m:oMath>
                </a14:m>
                <a:r>
                  <a:rPr lang="en-US" altLang="zh-CN" sz="3600" b="0" dirty="0" smtClean="0"/>
                  <a:t>               </a:t>
                </a:r>
                <a14:m>
                  <m:oMath xmlns:m="http://schemas.openxmlformats.org/officeDocument/2006/math">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𝑝</m:t>
                        </m:r>
                      </m:e>
                      <m:sub>
                        <m:r>
                          <m:rPr>
                            <m:sty m:val="p"/>
                          </m:rPr>
                          <a:rPr lang="en-US" altLang="zh-CN" sz="3600" b="0" i="0" smtClean="0">
                            <a:latin typeface="Cambria Math" panose="02040503050406030204" pitchFamily="18" charset="0"/>
                          </a:rPr>
                          <m:t>tot</m:t>
                        </m:r>
                      </m:sub>
                    </m:sSub>
                    <m:r>
                      <a:rPr lang="en-US" altLang="zh-CN" sz="3600" b="0" i="1" smtClean="0">
                        <a:latin typeface="Cambria Math" panose="02040503050406030204" pitchFamily="18" charset="0"/>
                      </a:rPr>
                      <m:t>=</m:t>
                    </m:r>
                    <m:f>
                      <m:fPr>
                        <m:ctrlPr>
                          <a:rPr lang="en-US" altLang="zh-CN" sz="3600" b="0" i="1" smtClean="0">
                            <a:latin typeface="Cambria Math" panose="02040503050406030204" pitchFamily="18" charset="0"/>
                          </a:rPr>
                        </m:ctrlPr>
                      </m:fPr>
                      <m:num>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𝑛</m:t>
                            </m:r>
                          </m:e>
                          <m:sub>
                            <m:r>
                              <m:rPr>
                                <m:sty m:val="p"/>
                              </m:rPr>
                              <a:rPr lang="en-US" altLang="zh-CN" sz="3600" b="0" i="0" smtClean="0">
                                <a:latin typeface="Cambria Math" panose="02040503050406030204" pitchFamily="18" charset="0"/>
                              </a:rPr>
                              <m:t>tot</m:t>
                            </m:r>
                          </m:sub>
                        </m:sSub>
                        <m:r>
                          <a:rPr lang="en-US" altLang="zh-CN" sz="3600" b="0" i="1" smtClean="0">
                            <a:latin typeface="Cambria Math" panose="02040503050406030204" pitchFamily="18" charset="0"/>
                          </a:rPr>
                          <m:t>𝑅𝑇</m:t>
                        </m:r>
                      </m:num>
                      <m:den>
                        <m:r>
                          <a:rPr lang="en-US" altLang="zh-CN" sz="3600" b="0" i="1" smtClean="0">
                            <a:latin typeface="Cambria Math" panose="02040503050406030204" pitchFamily="18" charset="0"/>
                          </a:rPr>
                          <m:t>𝑉</m:t>
                        </m:r>
                      </m:den>
                    </m:f>
                  </m:oMath>
                </a14:m>
                <a:endParaRPr lang="en-US" altLang="zh-CN" sz="3600" b="0" dirty="0" smtClean="0"/>
              </a:p>
              <a:p>
                <a:endParaRPr lang="en-US" altLang="zh-CN" sz="3600" b="0" dirty="0" smtClean="0"/>
              </a:p>
            </p:txBody>
          </p:sp>
        </mc:Choice>
        <mc:Fallback>
          <p:sp>
            <p:nvSpPr>
              <p:cNvPr id="3" name="文本框 2"/>
              <p:cNvSpPr txBox="1">
                <a:spLocks noRot="1" noChangeAspect="1" noMove="1" noResize="1" noEditPoints="1" noAdjustHandles="1" noChangeArrowheads="1" noChangeShapeType="1" noTextEdit="1"/>
              </p:cNvSpPr>
              <p:nvPr/>
            </p:nvSpPr>
            <p:spPr>
              <a:xfrm>
                <a:off x="1187877" y="2924557"/>
                <a:ext cx="7255718" cy="1431925"/>
              </a:xfrm>
              <a:prstGeom prst="rect">
                <a:avLst/>
              </a:prstGeom>
              <a:blipFill rotWithShape="1">
                <a:blip r:embed="rId1"/>
                <a:stretch>
                  <a:fillRect l="-6" t="-27" b="27"/>
                </a:stretch>
              </a:blipFill>
            </p:spPr>
            <p:txBody>
              <a:bodyPr/>
              <a:lstStyle/>
              <a:p>
                <a:r>
                  <a:rPr lang="zh-CN" altLang="en-US">
                    <a:noFill/>
                  </a:rPr>
                  <a:t> </a:t>
                </a:r>
              </a:p>
            </p:txBody>
          </p:sp>
        </mc:Fallback>
      </mc:AlternateContent>
      <p:sp>
        <p:nvSpPr>
          <p:cNvPr id="4" name="文本框 3"/>
          <p:cNvSpPr txBox="1"/>
          <p:nvPr/>
        </p:nvSpPr>
        <p:spPr>
          <a:xfrm>
            <a:off x="2590696" y="4095497"/>
            <a:ext cx="4450080" cy="521970"/>
          </a:xfrm>
          <a:prstGeom prst="rect">
            <a:avLst/>
          </a:prstGeom>
          <a:noFill/>
        </p:spPr>
        <p:txBody>
          <a:bodyPr wrap="none" rtlCol="0">
            <a:spAutoFit/>
          </a:bodyPr>
          <a:lstStyle/>
          <a:p>
            <a:r>
              <a:rPr lang="zh-CN" altLang="en-US" sz="2800" dirty="0" smtClean="0">
                <a:solidFill>
                  <a:srgbClr val="FF0000"/>
                </a:solidFill>
                <a:latin typeface="黑体" panose="02010609060101010101" pitchFamily="49" charset="-122"/>
                <a:ea typeface="黑体" panose="02010609060101010101" pitchFamily="49" charset="-122"/>
              </a:rPr>
              <a:t>各自</a:t>
            </a:r>
            <a:r>
              <a:rPr lang="zh-CN" altLang="en-US" sz="2800" dirty="0" smtClean="0">
                <a:latin typeface="黑体" panose="02010609060101010101" pitchFamily="49" charset="-122"/>
                <a:ea typeface="黑体" panose="02010609060101010101" pitchFamily="49" charset="-122"/>
              </a:rPr>
              <a:t>遵守理想气体状态方程</a:t>
            </a:r>
            <a:endParaRPr lang="zh-CN" altLang="en-US" sz="2800"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5" name="文本框 4"/>
              <p:cNvSpPr txBox="1"/>
              <p:nvPr/>
            </p:nvSpPr>
            <p:spPr>
              <a:xfrm>
                <a:off x="1275883" y="4889231"/>
                <a:ext cx="6784340" cy="799465"/>
              </a:xfrm>
              <a:prstGeom prst="rect">
                <a:avLst/>
              </a:prstGeom>
              <a:noFill/>
            </p:spPr>
            <p:txBody>
              <a:bodyPr wrap="none" rtlCol="0">
                <a:spAutoFit/>
              </a:bodyPr>
              <a:lstStyle/>
              <a:p>
                <a14:m>
                  <m:oMath xmlns:m="http://schemas.openxmlformats.org/officeDocument/2006/math">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𝑝</m:t>
                            </m:r>
                          </m:e>
                          <m:sub>
                            <m:r>
                              <m:rPr>
                                <m:sty m:val="p"/>
                              </m:rPr>
                              <a:rPr lang="en-US" altLang="zh-CN" b="0" i="0" smtClean="0">
                                <a:latin typeface="Cambria Math" panose="02040503050406030204" pitchFamily="18" charset="0"/>
                              </a:rPr>
                              <m:t>A</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m:rPr>
                                <m:sty m:val="p"/>
                              </m:rPr>
                              <a:rPr lang="en-US" altLang="zh-CN" b="0" i="0" smtClean="0">
                                <a:latin typeface="Cambria Math" panose="02040503050406030204" pitchFamily="18" charset="0"/>
                              </a:rPr>
                              <m:t>tot</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m:rPr>
                                <m:sty m:val="p"/>
                              </m:rPr>
                              <a:rPr lang="en-US" altLang="zh-CN" b="0" i="0" smtClean="0">
                                <a:latin typeface="Cambria Math" panose="02040503050406030204" pitchFamily="18" charset="0"/>
                              </a:rPr>
                              <m:t>A</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m:rPr>
                                <m:sty m:val="p"/>
                              </m:rPr>
                              <a:rPr lang="en-US" altLang="zh-CN" b="0" i="0" smtClean="0">
                                <a:latin typeface="Cambria Math" panose="02040503050406030204" pitchFamily="18" charset="0"/>
                              </a:rPr>
                              <m:t>tot</m:t>
                            </m:r>
                          </m:sub>
                        </m:sSub>
                      </m:den>
                    </m:f>
                  </m:oMath>
                </a14:m>
                <a:r>
                  <a:rPr lang="zh-CN" altLang="en-US" dirty="0" smtClean="0"/>
                  <a:t>        </a:t>
                </a:r>
                <a:r>
                  <a:rPr lang="en-US" altLang="zh-CN" dirty="0" smtClean="0"/>
                  <a:t>or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m:rPr>
                            <m:sty m:val="p"/>
                          </m:rPr>
                          <a:rPr lang="en-US" altLang="zh-CN" b="0" i="0" smtClean="0">
                            <a:latin typeface="Cambria Math" panose="02040503050406030204" pitchFamily="18" charset="0"/>
                          </a:rPr>
                          <m:t>A</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m:rPr>
                            <m:sty m:val="p"/>
                          </m:rPr>
                          <a:rPr lang="en-US" altLang="zh-CN" b="0" i="0" smtClean="0">
                            <a:latin typeface="Cambria Math" panose="02040503050406030204" pitchFamily="18" charset="0"/>
                          </a:rPr>
                          <m:t>tot</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m:rPr>
                                <m:sty m:val="p"/>
                              </m:rPr>
                              <a:rPr lang="en-US" altLang="zh-CN" b="0" i="0" smtClean="0">
                                <a:latin typeface="Cambria Math" panose="02040503050406030204" pitchFamily="18" charset="0"/>
                              </a:rPr>
                              <m:t>A</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m:rPr>
                                <m:sty m:val="p"/>
                              </m:rPr>
                              <a:rPr lang="en-US" altLang="zh-CN" b="0" i="0" smtClean="0">
                                <a:latin typeface="Cambria Math" panose="02040503050406030204" pitchFamily="18" charset="0"/>
                              </a:rPr>
                              <m:t>tot</m:t>
                            </m:r>
                          </m:sub>
                        </m:sSub>
                      </m:den>
                    </m:f>
                  </m:oMath>
                </a14:m>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1275883" y="4889231"/>
                <a:ext cx="6784340" cy="799465"/>
              </a:xfrm>
              <a:prstGeom prst="rect">
                <a:avLst/>
              </a:prstGeom>
              <a:blipFill rotWithShape="1">
                <a:blip r:embed="rId2"/>
                <a:stretch>
                  <a:fillRect l="-2" t="-46" r="-316" b="46"/>
                </a:stretch>
              </a:blipFill>
            </p:spPr>
            <p:txBody>
              <a:bodyPr/>
              <a:lstStyle/>
              <a:p>
                <a:r>
                  <a:rPr lang="zh-CN" altLang="en-US">
                    <a:noFill/>
                  </a:rPr>
                  <a:t> </a:t>
                </a:r>
              </a:p>
            </p:txBody>
          </p:sp>
        </mc:Fallback>
      </mc:AlternateContent>
      <p:sp>
        <p:nvSpPr>
          <p:cNvPr id="6" name="矩形 5"/>
          <p:cNvSpPr/>
          <p:nvPr/>
        </p:nvSpPr>
        <p:spPr>
          <a:xfrm>
            <a:off x="797507" y="1197038"/>
            <a:ext cx="7904162" cy="1210945"/>
          </a:xfrm>
          <a:prstGeom prst="rect">
            <a:avLst/>
          </a:prstGeom>
          <a:solidFill>
            <a:schemeClr val="accent1">
              <a:lumMod val="20000"/>
              <a:lumOff val="80000"/>
            </a:schemeClr>
          </a:solidFill>
        </p:spPr>
        <p:txBody>
          <a:bodyPr wrap="square">
            <a:spAutoFit/>
          </a:bodyPr>
          <a:lstStyle/>
          <a:p>
            <a:pPr>
              <a:lnSpc>
                <a:spcPct val="130000"/>
              </a:lnSpc>
              <a:spcBef>
                <a:spcPct val="50000"/>
              </a:spcBef>
              <a:buClr>
                <a:srgbClr val="7030A0"/>
              </a:buClr>
              <a:defRPr/>
            </a:pPr>
            <a:r>
              <a:rPr lang="zh-CN" altLang="en-US" sz="2800" dirty="0">
                <a:latin typeface="黑体" panose="02010609060101010101" pitchFamily="49" charset="-122"/>
                <a:ea typeface="黑体" panose="02010609060101010101" pitchFamily="49" charset="-122"/>
              </a:rPr>
              <a:t>某组分气体分压力等于该气体</a:t>
            </a:r>
            <a:r>
              <a:rPr lang="zh-CN" altLang="en-US" sz="2800" b="1" dirty="0">
                <a:solidFill>
                  <a:srgbClr val="0000FF"/>
                </a:solidFill>
                <a:latin typeface="黑体" panose="02010609060101010101" pitchFamily="49" charset="-122"/>
                <a:ea typeface="黑体" panose="02010609060101010101" pitchFamily="49" charset="-122"/>
              </a:rPr>
              <a:t>单独占有总体积</a:t>
            </a:r>
            <a:r>
              <a:rPr lang="zh-CN" altLang="en-US" sz="2800" dirty="0">
                <a:latin typeface="黑体" panose="02010609060101010101" pitchFamily="49" charset="-122"/>
                <a:ea typeface="黑体" panose="02010609060101010101" pitchFamily="49" charset="-122"/>
              </a:rPr>
              <a:t>时所表现的压力。</a:t>
            </a:r>
            <a:endParaRPr lang="zh-CN" altLang="en-US" sz="28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p:txBody>
          <a:bodyPr/>
          <a:lstStyle/>
          <a:p>
            <a:pPr>
              <a:defRPr/>
            </a:pPr>
            <a:r>
              <a:rPr lang="zh-CN" altLang="en-US" sz="3600" dirty="0" smtClean="0">
                <a:ea typeface="黑体" panose="02010609060101010101" pitchFamily="49" charset="-122"/>
              </a:rPr>
              <a:t>分压力的计算</a:t>
            </a:r>
            <a:endParaRPr lang="zh-CN" altLang="en-US" sz="3600" dirty="0" smtClean="0">
              <a:ea typeface="黑体" panose="02010609060101010101" pitchFamily="49" charset="-122"/>
            </a:endParaRPr>
          </a:p>
        </p:txBody>
      </p:sp>
      <p:sp>
        <p:nvSpPr>
          <p:cNvPr id="29" name="Text Box 7"/>
          <p:cNvSpPr txBox="1">
            <a:spLocks noChangeArrowheads="1"/>
          </p:cNvSpPr>
          <p:nvPr/>
        </p:nvSpPr>
        <p:spPr bwMode="auto">
          <a:xfrm>
            <a:off x="905883" y="2360087"/>
            <a:ext cx="7608469" cy="1210945"/>
          </a:xfrm>
          <a:prstGeom prst="rect">
            <a:avLst/>
          </a:prstGeom>
          <a:solidFill>
            <a:schemeClr val="accent1">
              <a:lumMod val="20000"/>
              <a:lumOff val="80000"/>
            </a:schemeClr>
          </a:solidFill>
          <a:ln w="9525">
            <a:noFill/>
            <a:miter lim="800000"/>
          </a:ln>
          <a:effectLst/>
        </p:spPr>
        <p:txBody>
          <a:bodyPr wrap="square">
            <a:spAutoFit/>
          </a:bodyPr>
          <a:lstStyle/>
          <a:p>
            <a:pPr>
              <a:lnSpc>
                <a:spcPct val="130000"/>
              </a:lnSpc>
              <a:spcBef>
                <a:spcPct val="50000"/>
              </a:spcBef>
              <a:buClr>
                <a:srgbClr val="7030A0"/>
              </a:buClr>
              <a:defRPr/>
            </a:pPr>
            <a:r>
              <a:rPr kumimoji="0" lang="zh-CN" altLang="en-US" sz="2800" dirty="0" smtClean="0">
                <a:latin typeface="黑体" panose="02010609060101010101" pitchFamily="49" charset="-122"/>
                <a:ea typeface="黑体" panose="02010609060101010101" pitchFamily="49" charset="-122"/>
              </a:rPr>
              <a:t>在</a:t>
            </a:r>
            <a:r>
              <a:rPr kumimoji="0" lang="zh-CN" altLang="en-US" sz="2800" b="1" dirty="0">
                <a:solidFill>
                  <a:srgbClr val="0000FF"/>
                </a:solidFill>
                <a:latin typeface="黑体" panose="02010609060101010101" pitchFamily="49" charset="-122"/>
                <a:ea typeface="黑体" panose="02010609060101010101" pitchFamily="49" charset="-122"/>
              </a:rPr>
              <a:t>温度与体积恒定</a:t>
            </a:r>
            <a:r>
              <a:rPr kumimoji="0" lang="zh-CN" altLang="en-US" sz="2800" dirty="0">
                <a:latin typeface="黑体" panose="02010609060101010101" pitchFamily="49" charset="-122"/>
                <a:ea typeface="黑体" panose="02010609060101010101" pitchFamily="49" charset="-122"/>
              </a:rPr>
              <a:t>时，混合气体的总压力等于组分气体分压力之和</a:t>
            </a:r>
            <a:r>
              <a:rPr kumimoji="0" lang="zh-CN" altLang="en-US" sz="2800" dirty="0" smtClean="0">
                <a:latin typeface="黑体" panose="02010609060101010101" pitchFamily="49" charset="-122"/>
                <a:ea typeface="黑体" panose="02010609060101010101" pitchFamily="49" charset="-122"/>
              </a:rPr>
              <a:t>。</a:t>
            </a:r>
            <a:endParaRPr kumimoji="0" lang="en-US" altLang="zh-CN" sz="2800" dirty="0" smtClean="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2" name="文本框 1"/>
              <p:cNvSpPr txBox="1"/>
              <p:nvPr/>
            </p:nvSpPr>
            <p:spPr>
              <a:xfrm>
                <a:off x="2627784" y="1124744"/>
                <a:ext cx="4114268"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sz="3600" b="0" i="1" smtClean="0">
                              <a:latin typeface="Cambria Math" panose="02040503050406030204" pitchFamily="18" charset="0"/>
                            </a:rPr>
                          </m:ctrlPr>
                        </m:sSubPr>
                        <m:e>
                          <m:r>
                            <a:rPr lang="en-US" altLang="zh-CN" sz="3600" i="1" smtClean="0">
                              <a:latin typeface="Cambria Math" panose="02040503050406030204" pitchFamily="18" charset="0"/>
                            </a:rPr>
                            <m:t>𝑝</m:t>
                          </m:r>
                        </m:e>
                        <m:sub>
                          <m:r>
                            <m:rPr>
                              <m:sty m:val="p"/>
                            </m:rPr>
                            <a:rPr lang="en-US" altLang="zh-CN" sz="3600" b="0" i="0" smtClean="0">
                              <a:latin typeface="Cambria Math" panose="02040503050406030204" pitchFamily="18" charset="0"/>
                            </a:rPr>
                            <m:t>tot</m:t>
                          </m:r>
                        </m:sub>
                      </m:sSub>
                      <m:r>
                        <a:rPr lang="en-US" altLang="zh-CN" sz="3600" b="0" i="1" smtClean="0">
                          <a:latin typeface="Cambria Math" panose="02040503050406030204" pitchFamily="18" charset="0"/>
                        </a:rPr>
                        <m:t>=</m:t>
                      </m:r>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𝑝</m:t>
                          </m:r>
                        </m:e>
                        <m:sub>
                          <m:r>
                            <m:rPr>
                              <m:sty m:val="p"/>
                            </m:rPr>
                            <a:rPr lang="en-US" altLang="zh-CN" sz="3600" b="0" i="0" smtClean="0">
                              <a:latin typeface="Cambria Math" panose="02040503050406030204" pitchFamily="18" charset="0"/>
                            </a:rPr>
                            <m:t>A</m:t>
                          </m:r>
                        </m:sub>
                      </m:sSub>
                      <m:r>
                        <a:rPr lang="en-US" altLang="zh-CN" sz="3600" b="0" i="1" smtClean="0">
                          <a:latin typeface="Cambria Math" panose="02040503050406030204" pitchFamily="18" charset="0"/>
                        </a:rPr>
                        <m:t>+</m:t>
                      </m:r>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𝑝</m:t>
                          </m:r>
                        </m:e>
                        <m:sub>
                          <m:r>
                            <m:rPr>
                              <m:sty m:val="p"/>
                            </m:rPr>
                            <a:rPr lang="en-US" altLang="zh-CN" sz="3600" b="0" i="0" smtClean="0">
                              <a:latin typeface="Cambria Math" panose="02040503050406030204" pitchFamily="18" charset="0"/>
                            </a:rPr>
                            <m:t>B</m:t>
                          </m:r>
                        </m:sub>
                      </m:sSub>
                      <m:r>
                        <a:rPr lang="en-US" altLang="zh-CN" sz="3600" b="0" i="1" smtClean="0">
                          <a:latin typeface="Cambria Math" panose="02040503050406030204" pitchFamily="18" charset="0"/>
                        </a:rPr>
                        <m:t>+</m:t>
                      </m:r>
                      <m:r>
                        <a:rPr lang="en-US" altLang="zh-CN" sz="3600" b="0" i="1" smtClean="0">
                          <a:latin typeface="Cambria Math" panose="02040503050406030204" pitchFamily="18" charset="0"/>
                          <a:ea typeface="Cambria Math" panose="02040503050406030204" pitchFamily="18" charset="0"/>
                        </a:rPr>
                        <m:t>⋯</m:t>
                      </m:r>
                    </m:oMath>
                  </m:oMathPara>
                </a14:m>
                <a:endParaRPr lang="zh-CN" altLang="en-US" sz="3600" dirty="0">
                  <a:cs typeface="Times New Roman" panose="02020603050405020304" pitchFamily="18"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627784" y="1124744"/>
                <a:ext cx="4114268" cy="646331"/>
              </a:xfrm>
              <a:prstGeom prst="rect">
                <a:avLst/>
              </a:prstGeom>
              <a:blipFill rotWithShape="1">
                <a:blip r:embed="rId1"/>
                <a:stretch>
                  <a:fillRect l="-4" t="-25" r="6" b="9"/>
                </a:stretch>
              </a:blipFill>
            </p:spPr>
            <p:txBody>
              <a:bodyPr/>
              <a:lstStyle/>
              <a:p>
                <a:r>
                  <a:rPr lang="zh-CN" altLang="en-US">
                    <a:noFill/>
                  </a:rPr>
                  <a:t> </a:t>
                </a:r>
              </a:p>
            </p:txBody>
          </p:sp>
        </mc:Fallback>
      </mc:AlternateContent>
      <p:pic>
        <p:nvPicPr>
          <p:cNvPr id="11" name="Picture 2" descr="FG06_14_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752" y="3861048"/>
            <a:ext cx="7415600" cy="271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smtClean="0">
                <a:ea typeface="黑体" panose="02010609060101010101" pitchFamily="49" charset="-122"/>
              </a:rPr>
              <a:t>分体积的计算</a:t>
            </a:r>
            <a:endParaRPr lang="zh-CN" altLang="en-US" sz="3600" dirty="0" smtClean="0">
              <a:ea typeface="黑体" panose="02010609060101010101" pitchFamily="49" charset="-122"/>
            </a:endParaRPr>
          </a:p>
        </p:txBody>
      </p:sp>
      <mc:AlternateContent xmlns:mc="http://schemas.openxmlformats.org/markup-compatibility/2006">
        <mc:Choice xmlns:a14="http://schemas.microsoft.com/office/drawing/2010/main" Requires="a14">
          <p:sp>
            <p:nvSpPr>
              <p:cNvPr id="19" name="Text Box 7"/>
              <p:cNvSpPr txBox="1">
                <a:spLocks noChangeArrowheads="1"/>
              </p:cNvSpPr>
              <p:nvPr/>
            </p:nvSpPr>
            <p:spPr bwMode="auto">
              <a:xfrm>
                <a:off x="628650" y="1003136"/>
                <a:ext cx="8534610" cy="1015663"/>
              </a:xfrm>
              <a:prstGeom prst="rect">
                <a:avLst/>
              </a:prstGeom>
              <a:noFill/>
              <a:ln w="9525">
                <a:noFill/>
                <a:miter lim="800000"/>
              </a:ln>
              <a:effectLst/>
            </p:spPr>
            <p:txBody>
              <a:bodyPr wrap="square">
                <a:spAutoFit/>
              </a:bodyPr>
              <a:lstStyle/>
              <a:p>
                <a:pPr>
                  <a:spcBef>
                    <a:spcPct val="50000"/>
                  </a:spcBef>
                  <a:defRPr/>
                </a:pPr>
                <a:r>
                  <a:rPr kumimoji="0" lang="zh-CN" altLang="en-US" sz="2400" dirty="0" smtClean="0">
                    <a:ea typeface="黑体" panose="02010609060101010101" pitchFamily="49" charset="-122"/>
                    <a:cs typeface="Times New Roman" panose="02020603050405020304" pitchFamily="18" charset="0"/>
                  </a:rPr>
                  <a:t>条件：在温度（</a:t>
                </a:r>
                <a:r>
                  <a:rPr kumimoji="0" lang="en-US" altLang="zh-CN" sz="2400" dirty="0" smtClean="0">
                    <a:ea typeface="黑体" panose="02010609060101010101" pitchFamily="49" charset="-122"/>
                    <a:cs typeface="Times New Roman" panose="02020603050405020304" pitchFamily="18" charset="0"/>
                  </a:rPr>
                  <a:t>T</a:t>
                </a:r>
                <a:r>
                  <a:rPr kumimoji="0" lang="zh-CN" altLang="en-US" sz="2400" dirty="0" smtClean="0">
                    <a:ea typeface="黑体" panose="02010609060101010101" pitchFamily="49" charset="-122"/>
                    <a:cs typeface="Times New Roman" panose="02020603050405020304" pitchFamily="18" charset="0"/>
                  </a:rPr>
                  <a:t>）与恒压</a:t>
                </a:r>
                <a:r>
                  <a:rPr lang="zh-CN" altLang="en-US" sz="2400" dirty="0" smtClean="0">
                    <a:ea typeface="黑体" panose="02010609060101010101" pitchFamily="49" charset="-122"/>
                    <a:cs typeface="Times New Roman" panose="02020603050405020304" pitchFamily="18" charset="0"/>
                  </a:rPr>
                  <a:t>（</a:t>
                </a:r>
                <a14:m>
                  <m:oMath xmlns:m="http://schemas.openxmlformats.org/officeDocument/2006/math">
                    <m:r>
                      <a:rPr lang="en-US" altLang="zh-CN" sz="2400" i="1" dirty="0">
                        <a:latin typeface="Cambria Math" panose="02040503050406030204" pitchFamily="18" charset="0"/>
                      </a:rPr>
                      <m:t>𝑝</m:t>
                    </m:r>
                    <m:r>
                      <a:rPr lang="en-US" altLang="zh-CN" sz="2400" b="0" i="0"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𝑝</m:t>
                        </m:r>
                      </m:e>
                      <m:sub>
                        <m:r>
                          <m:rPr>
                            <m:sty m:val="p"/>
                          </m:rPr>
                          <a:rPr lang="en-US" altLang="zh-CN" sz="2400" b="0" i="0" dirty="0" smtClean="0">
                            <a:latin typeface="Cambria Math" panose="02040503050406030204" pitchFamily="18" charset="0"/>
                          </a:rPr>
                          <m:t>tot</m:t>
                        </m:r>
                      </m:sub>
                    </m:sSub>
                  </m:oMath>
                </a14:m>
                <a:r>
                  <a:rPr lang="zh-CN" altLang="en-US" sz="2400" dirty="0" smtClean="0">
                    <a:ea typeface="黑体" panose="02010609060101010101" pitchFamily="49" charset="-122"/>
                    <a:cs typeface="Times New Roman" panose="02020603050405020304" pitchFamily="18" charset="0"/>
                  </a:rPr>
                  <a:t>）</a:t>
                </a:r>
                <a:r>
                  <a:rPr kumimoji="0" lang="zh-CN" altLang="en-US" sz="2400" dirty="0" smtClean="0">
                    <a:ea typeface="黑体" panose="02010609060101010101" pitchFamily="49" charset="-122"/>
                    <a:cs typeface="Times New Roman" panose="02020603050405020304" pitchFamily="18" charset="0"/>
                  </a:rPr>
                  <a:t>恒定时</a:t>
                </a:r>
                <a:endParaRPr kumimoji="0" lang="en-US" altLang="zh-CN" sz="2400" dirty="0" smtClean="0">
                  <a:ea typeface="黑体" panose="02010609060101010101" pitchFamily="49" charset="-122"/>
                  <a:cs typeface="Times New Roman" panose="02020603050405020304" pitchFamily="18" charset="0"/>
                </a:endParaRPr>
              </a:p>
              <a:p>
                <a:pPr>
                  <a:spcBef>
                    <a:spcPct val="50000"/>
                  </a:spcBef>
                  <a:defRPr/>
                </a:pPr>
                <a:r>
                  <a:rPr lang="zh-CN" altLang="en-US" sz="2400" dirty="0" smtClean="0">
                    <a:ea typeface="黑体" panose="02010609060101010101" pitchFamily="49" charset="-122"/>
                    <a:cs typeface="Times New Roman" panose="02020603050405020304" pitchFamily="18" charset="0"/>
                  </a:rPr>
                  <a:t>结论：</a:t>
                </a:r>
                <a:r>
                  <a:rPr kumimoji="0" lang="zh-CN" altLang="en-US" sz="2400" dirty="0" smtClean="0">
                    <a:ea typeface="黑体" panose="02010609060101010101" pitchFamily="49" charset="-122"/>
                    <a:cs typeface="Times New Roman" panose="02020603050405020304" pitchFamily="18" charset="0"/>
                  </a:rPr>
                  <a:t>混合气体</a:t>
                </a:r>
                <a:r>
                  <a:rPr kumimoji="0" lang="zh-CN" altLang="en-US" sz="2400" dirty="0">
                    <a:ea typeface="黑体" panose="02010609060101010101" pitchFamily="49" charset="-122"/>
                    <a:cs typeface="Times New Roman" panose="02020603050405020304" pitchFamily="18" charset="0"/>
                  </a:rPr>
                  <a:t>的</a:t>
                </a:r>
                <a:r>
                  <a:rPr kumimoji="0" lang="zh-CN" altLang="en-US" sz="2400" dirty="0" smtClean="0">
                    <a:solidFill>
                      <a:srgbClr val="3A3AEA"/>
                    </a:solidFill>
                    <a:ea typeface="黑体" panose="02010609060101010101" pitchFamily="49" charset="-122"/>
                    <a:cs typeface="Times New Roman" panose="02020603050405020304" pitchFamily="18" charset="0"/>
                  </a:rPr>
                  <a:t>总</a:t>
                </a:r>
                <a:r>
                  <a:rPr lang="zh-CN" altLang="en-US" sz="2400" dirty="0">
                    <a:solidFill>
                      <a:srgbClr val="3A3AEA"/>
                    </a:solidFill>
                    <a:ea typeface="黑体" panose="02010609060101010101" pitchFamily="49" charset="-122"/>
                    <a:cs typeface="Times New Roman" panose="02020603050405020304" pitchFamily="18" charset="0"/>
                  </a:rPr>
                  <a:t>体积</a:t>
                </a:r>
                <a:r>
                  <a:rPr kumimoji="0" lang="zh-CN" altLang="en-US" sz="2400" dirty="0" smtClean="0">
                    <a:ea typeface="黑体" panose="02010609060101010101" pitchFamily="49" charset="-122"/>
                    <a:cs typeface="Times New Roman" panose="02020603050405020304" pitchFamily="18" charset="0"/>
                  </a:rPr>
                  <a:t>等于</a:t>
                </a:r>
                <a:r>
                  <a:rPr kumimoji="0" lang="zh-CN" altLang="en-US" sz="2400" dirty="0">
                    <a:ea typeface="黑体" panose="02010609060101010101" pitchFamily="49" charset="-122"/>
                    <a:cs typeface="Times New Roman" panose="02020603050405020304" pitchFamily="18" charset="0"/>
                  </a:rPr>
                  <a:t>组分</a:t>
                </a:r>
                <a:r>
                  <a:rPr kumimoji="0" lang="zh-CN" altLang="en-US" sz="2400" dirty="0" smtClean="0">
                    <a:ea typeface="黑体" panose="02010609060101010101" pitchFamily="49" charset="-122"/>
                    <a:cs typeface="Times New Roman" panose="02020603050405020304" pitchFamily="18" charset="0"/>
                  </a:rPr>
                  <a:t>气体</a:t>
                </a:r>
                <a:r>
                  <a:rPr kumimoji="0" lang="zh-CN" altLang="en-US" sz="2400" dirty="0" smtClean="0">
                    <a:solidFill>
                      <a:srgbClr val="3A3AEA"/>
                    </a:solidFill>
                    <a:ea typeface="黑体" panose="02010609060101010101" pitchFamily="49" charset="-122"/>
                    <a:cs typeface="Times New Roman" panose="02020603050405020304" pitchFamily="18" charset="0"/>
                  </a:rPr>
                  <a:t>单独所占体积之和</a:t>
                </a:r>
                <a:r>
                  <a:rPr kumimoji="0" lang="zh-CN" altLang="en-US" sz="2400" dirty="0" smtClean="0">
                    <a:ea typeface="黑体" panose="02010609060101010101" pitchFamily="49" charset="-122"/>
                    <a:cs typeface="Times New Roman" panose="02020603050405020304" pitchFamily="18" charset="0"/>
                  </a:rPr>
                  <a:t>。</a:t>
                </a:r>
                <a:endParaRPr kumimoji="0" lang="zh-CN" altLang="en-US" sz="2400" dirty="0">
                  <a:ea typeface="黑体" panose="02010609060101010101" pitchFamily="49" charset="-122"/>
                  <a:cs typeface="Times New Roman" panose="02020603050405020304" pitchFamily="18" charset="0"/>
                </a:endParaRPr>
              </a:p>
            </p:txBody>
          </p:sp>
        </mc:Choice>
        <mc:Fallback>
          <p:sp>
            <p:nvSpPr>
              <p:cNvPr id="19" name="Text Box 7"/>
              <p:cNvSpPr txBox="1">
                <a:spLocks noRot="1" noChangeAspect="1" noMove="1" noResize="1" noEditPoints="1" noAdjustHandles="1" noChangeArrowheads="1" noChangeShapeType="1" noTextEdit="1"/>
              </p:cNvSpPr>
              <p:nvPr/>
            </p:nvSpPr>
            <p:spPr bwMode="auto">
              <a:xfrm>
                <a:off x="628650" y="1003136"/>
                <a:ext cx="8534610" cy="1015663"/>
              </a:xfrm>
              <a:prstGeom prst="rect">
                <a:avLst/>
              </a:prstGeom>
              <a:blipFill rotWithShape="1">
                <a:blip r:embed="rId1"/>
                <a:stretch>
                  <a:fillRect t="-46" r="2" b="13"/>
                </a:stretch>
              </a:blipFill>
              <a:ln w="9525">
                <a:noFill/>
                <a:miter lim="8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p:cNvSpPr txBox="1"/>
              <p:nvPr/>
            </p:nvSpPr>
            <p:spPr>
              <a:xfrm>
                <a:off x="654679" y="2065842"/>
                <a:ext cx="7135174" cy="662554"/>
              </a:xfrm>
              <a:prstGeom prst="rect">
                <a:avLst/>
              </a:prstGeom>
              <a:noFill/>
            </p:spPr>
            <p:txBody>
              <a:bodyPr wrap="square" rtlCol="0">
                <a:spAutoFit/>
              </a:bodyPr>
              <a:lstStyle/>
              <a:p>
                <a:r>
                  <a:rPr lang="zh-CN" altLang="en-US" sz="2400" dirty="0" smtClean="0">
                    <a:ea typeface="黑体" panose="02010609060101010101" pitchFamily="49" charset="-122"/>
                    <a:cs typeface="Times New Roman" panose="02020603050405020304" pitchFamily="18" charset="0"/>
                  </a:rPr>
                  <a:t>单独所占体积</a:t>
                </a:r>
                <a:r>
                  <a:rPr lang="en-US" altLang="zh-CN" sz="2400" dirty="0" smtClean="0">
                    <a:ea typeface="黑体" panose="02010609060101010101" pitchFamily="49" charset="-122"/>
                    <a:cs typeface="Times New Roman" panose="02020603050405020304" pitchFamily="18" charset="0"/>
                  </a:rPr>
                  <a:t>:</a:t>
                </a:r>
                <a14:m>
                  <m:oMath xmlns:m="http://schemas.openxmlformats.org/officeDocument/2006/math">
                    <m:r>
                      <a:rPr lang="en-US" altLang="zh-CN" sz="2400" b="0" i="0" dirty="0" smtClean="0">
                        <a:latin typeface="Cambria Math" panose="02040503050406030204" pitchFamily="18" charset="0"/>
                      </a:rPr>
                      <m:t>     </m:t>
                    </m:r>
                    <m:sSub>
                      <m:sSubPr>
                        <m:ctrlPr>
                          <a:rPr lang="en-US" altLang="zh-CN" sz="2400" b="0" i="1" dirty="0" smtClean="0">
                            <a:latin typeface="Cambria Math" panose="02040503050406030204" pitchFamily="18" charset="0"/>
                          </a:rPr>
                        </m:ctrlPr>
                      </m:sSubPr>
                      <m:e>
                        <m:r>
                          <a:rPr lang="en-US" altLang="zh-CN" sz="2400" i="1" dirty="0">
                            <a:latin typeface="Cambria Math" panose="02040503050406030204" pitchFamily="18" charset="0"/>
                          </a:rPr>
                          <m:t>𝑉</m:t>
                        </m:r>
                      </m:e>
                      <m:sub>
                        <m:r>
                          <m:rPr>
                            <m:sty m:val="p"/>
                          </m:rPr>
                          <a:rPr lang="en-US" altLang="zh-CN" sz="2400" b="0" i="0" dirty="0" smtClean="0">
                            <a:latin typeface="Cambria Math" panose="02040503050406030204" pitchFamily="18" charset="0"/>
                          </a:rPr>
                          <m:t>A</m:t>
                        </m:r>
                      </m:sub>
                    </m:sSub>
                    <m:r>
                      <a:rPr lang="en-US" altLang="zh-CN" sz="2400" b="0" i="0"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𝑛</m:t>
                            </m:r>
                          </m:e>
                          <m:sub>
                            <m:r>
                              <m:rPr>
                                <m:sty m:val="p"/>
                              </m:rPr>
                              <a:rPr lang="en-US" altLang="zh-CN" sz="2400" b="0" i="0" dirty="0" smtClean="0">
                                <a:latin typeface="Cambria Math" panose="02040503050406030204" pitchFamily="18" charset="0"/>
                              </a:rPr>
                              <m:t>A</m:t>
                            </m:r>
                          </m:sub>
                        </m:sSub>
                        <m:r>
                          <a:rPr lang="en-US" altLang="zh-CN" sz="2400" b="0" i="1" dirty="0" smtClean="0">
                            <a:latin typeface="Cambria Math" panose="02040503050406030204" pitchFamily="18" charset="0"/>
                          </a:rPr>
                          <m:t>𝑅𝑇</m:t>
                        </m:r>
                      </m:num>
                      <m:den>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𝑃</m:t>
                            </m:r>
                          </m:e>
                          <m:sub>
                            <m:r>
                              <m:rPr>
                                <m:sty m:val="p"/>
                              </m:rPr>
                              <a:rPr lang="en-US" altLang="zh-CN" sz="2400" b="0" i="0" dirty="0" smtClean="0">
                                <a:latin typeface="Cambria Math" panose="02040503050406030204" pitchFamily="18" charset="0"/>
                              </a:rPr>
                              <m:t>tot</m:t>
                            </m:r>
                          </m:sub>
                        </m:sSub>
                      </m:den>
                    </m:f>
                  </m:oMath>
                </a14:m>
                <a:endParaRPr lang="zh-CN" altLang="en-US" dirty="0">
                  <a:ea typeface="黑体" panose="02010609060101010101" pitchFamily="49" charset="-122"/>
                  <a:cs typeface="Times New Roman" panose="02020603050405020304" pitchFamily="18" charset="0"/>
                </a:endParaRPr>
              </a:p>
            </p:txBody>
          </p:sp>
        </mc:Choice>
        <mc:Fallback>
          <p:sp>
            <p:nvSpPr>
              <p:cNvPr id="20" name="文本框 19"/>
              <p:cNvSpPr txBox="1">
                <a:spLocks noRot="1" noChangeAspect="1" noMove="1" noResize="1" noEditPoints="1" noAdjustHandles="1" noChangeArrowheads="1" noChangeShapeType="1" noTextEdit="1"/>
              </p:cNvSpPr>
              <p:nvPr/>
            </p:nvSpPr>
            <p:spPr>
              <a:xfrm>
                <a:off x="654679" y="2065842"/>
                <a:ext cx="7135174" cy="662554"/>
              </a:xfrm>
              <a:prstGeom prst="rect">
                <a:avLst/>
              </a:prstGeom>
              <a:blipFill rotWithShape="1">
                <a:blip r:embed="rId2"/>
                <a:stretch>
                  <a:fillRect l="-9" t="-28" r="4" b="6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p:cNvSpPr txBox="1"/>
              <p:nvPr/>
            </p:nvSpPr>
            <p:spPr>
              <a:xfrm>
                <a:off x="1561797" y="2741246"/>
                <a:ext cx="3935886" cy="461665"/>
              </a:xfrm>
              <a:prstGeom prst="rect">
                <a:avLst/>
              </a:prstGeom>
              <a:noFill/>
            </p:spPr>
            <p:txBody>
              <a:bodyPr wrap="none" rtlCol="0">
                <a:spAutoFit/>
              </a:bodyPr>
              <a:lstStyle/>
              <a:p>
                <a:r>
                  <a:rPr lang="zh-CN" altLang="en-US" sz="2400" dirty="0" smtClean="0">
                    <a:ea typeface="黑体" panose="02010609060101010101" pitchFamily="49" charset="-122"/>
                    <a:cs typeface="Times New Roman" panose="02020603050405020304" pitchFamily="18" charset="0"/>
                  </a:rPr>
                  <a:t>总体积：</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m:rPr>
                            <m:sty m:val="p"/>
                          </m:rPr>
                          <a:rPr lang="en-US" altLang="zh-CN" sz="2400" b="0" i="0" smtClean="0">
                            <a:latin typeface="Cambria Math" panose="02040503050406030204" pitchFamily="18" charset="0"/>
                          </a:rPr>
                          <m:t>tot</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m:rPr>
                            <m:sty m:val="p"/>
                          </m:rPr>
                          <a:rPr lang="en-US" altLang="zh-CN" sz="2400" b="0" i="0" smtClean="0">
                            <a:latin typeface="Cambria Math" panose="02040503050406030204" pitchFamily="18" charset="0"/>
                          </a:rPr>
                          <m:t>A</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m:rPr>
                            <m:sty m:val="p"/>
                          </m:rPr>
                          <a:rPr lang="en-US" altLang="zh-CN" sz="2400" b="0" i="0" smtClean="0">
                            <a:latin typeface="Cambria Math" panose="02040503050406030204" pitchFamily="18" charset="0"/>
                          </a:rPr>
                          <m:t>B</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oMath>
                </a14:m>
                <a:endParaRPr lang="zh-CN" altLang="en-US" sz="2400" dirty="0">
                  <a:ea typeface="黑体" panose="02010609060101010101" pitchFamily="49" charset="-122"/>
                  <a:cs typeface="Times New Roman" panose="02020603050405020304" pitchFamily="18" charset="0"/>
                </a:endParaRPr>
              </a:p>
            </p:txBody>
          </p:sp>
        </mc:Choice>
        <mc:Fallback>
          <p:sp>
            <p:nvSpPr>
              <p:cNvPr id="21" name="文本框 20"/>
              <p:cNvSpPr txBox="1">
                <a:spLocks noRot="1" noChangeAspect="1" noMove="1" noResize="1" noEditPoints="1" noAdjustHandles="1" noChangeArrowheads="1" noChangeShapeType="1" noTextEdit="1"/>
              </p:cNvSpPr>
              <p:nvPr/>
            </p:nvSpPr>
            <p:spPr>
              <a:xfrm>
                <a:off x="1561797" y="2741246"/>
                <a:ext cx="3935886" cy="461665"/>
              </a:xfrm>
              <a:prstGeom prst="rect">
                <a:avLst/>
              </a:prstGeom>
              <a:blipFill rotWithShape="1">
                <a:blip r:embed="rId3"/>
                <a:stretch>
                  <a:fillRect l="-8" t="-127" r="-1795" b="13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1170235" y="5462817"/>
                <a:ext cx="6803529" cy="852669"/>
              </a:xfrm>
              <a:prstGeom prst="rect">
                <a:avLst/>
              </a:prstGeom>
              <a:noFill/>
            </p:spPr>
            <p:txBody>
              <a:bodyPr wrap="none" rtlCol="0">
                <a:spAutoFit/>
              </a:bodyPr>
              <a:lstStyle/>
              <a:p>
                <a14:m>
                  <m:oMath xmlns:m="http://schemas.openxmlformats.org/officeDocument/2006/math">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i="1" smtClean="0">
                                <a:latin typeface="Cambria Math" panose="02040503050406030204" pitchFamily="18" charset="0"/>
                              </a:rPr>
                              <m:t>𝑝</m:t>
                            </m:r>
                          </m:e>
                          <m:sub>
                            <m:r>
                              <m:rPr>
                                <m:sty m:val="p"/>
                              </m:rPr>
                              <a:rPr lang="en-US" altLang="zh-CN" b="0" i="0" smtClean="0">
                                <a:latin typeface="Cambria Math" panose="02040503050406030204" pitchFamily="18" charset="0"/>
                              </a:rPr>
                              <m:t>A</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m:rPr>
                                <m:sty m:val="p"/>
                              </m:rPr>
                              <a:rPr lang="en-US" altLang="zh-CN" b="0" i="0" smtClean="0">
                                <a:latin typeface="Cambria Math" panose="02040503050406030204" pitchFamily="18" charset="0"/>
                              </a:rPr>
                              <m:t>tot</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m:rPr>
                                <m:sty m:val="p"/>
                              </m:rPr>
                              <a:rPr lang="en-US" altLang="zh-CN" b="0" i="0" smtClean="0">
                                <a:latin typeface="Cambria Math" panose="02040503050406030204" pitchFamily="18" charset="0"/>
                              </a:rPr>
                              <m:t>A</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m:rPr>
                                <m:sty m:val="p"/>
                              </m:rPr>
                              <a:rPr lang="en-US" altLang="zh-CN" b="0" i="0" smtClean="0">
                                <a:latin typeface="Cambria Math" panose="02040503050406030204" pitchFamily="18" charset="0"/>
                              </a:rPr>
                              <m:t>tot</m:t>
                            </m:r>
                          </m:sub>
                        </m:sSub>
                      </m:den>
                    </m:f>
                  </m:oMath>
                </a14:m>
                <a:r>
                  <a:rPr lang="zh-CN" altLang="en-US" dirty="0" smtClean="0"/>
                  <a:t>        </a:t>
                </a:r>
                <a:r>
                  <a:rPr lang="en-US" altLang="zh-CN" dirty="0" smtClean="0"/>
                  <a:t>or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m:rPr>
                            <m:sty m:val="p"/>
                          </m:rPr>
                          <a:rPr lang="en-US" altLang="zh-CN" b="0" i="0" smtClean="0">
                            <a:latin typeface="Cambria Math" panose="02040503050406030204" pitchFamily="18" charset="0"/>
                          </a:rPr>
                          <m:t>A</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m:rPr>
                            <m:sty m:val="p"/>
                          </m:rPr>
                          <a:rPr lang="en-US" altLang="zh-CN" b="0" i="0" smtClean="0">
                            <a:latin typeface="Cambria Math" panose="02040503050406030204" pitchFamily="18" charset="0"/>
                          </a:rPr>
                          <m:t>tot</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m:rPr>
                                <m:sty m:val="p"/>
                              </m:rPr>
                              <a:rPr lang="en-US" altLang="zh-CN" b="0" i="0" smtClean="0">
                                <a:latin typeface="Cambria Math" panose="02040503050406030204" pitchFamily="18" charset="0"/>
                              </a:rPr>
                              <m:t>A</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m:rPr>
                                <m:sty m:val="p"/>
                              </m:rPr>
                              <a:rPr lang="en-US" altLang="zh-CN" b="0" i="0" smtClean="0">
                                <a:latin typeface="Cambria Math" panose="02040503050406030204" pitchFamily="18" charset="0"/>
                              </a:rPr>
                              <m:t>tot</m:t>
                            </m:r>
                          </m:sub>
                        </m:sSub>
                      </m:den>
                    </m:f>
                  </m:oMath>
                </a14:m>
                <a:endParaRPr lang="zh-CN" altLang="en-US" dirty="0"/>
              </a:p>
            </p:txBody>
          </p:sp>
        </mc:Choice>
        <mc:Fallback>
          <p:sp>
            <p:nvSpPr>
              <p:cNvPr id="22" name="文本框 21"/>
              <p:cNvSpPr txBox="1">
                <a:spLocks noRot="1" noChangeAspect="1" noMove="1" noResize="1" noEditPoints="1" noAdjustHandles="1" noChangeArrowheads="1" noChangeShapeType="1" noTextEdit="1"/>
              </p:cNvSpPr>
              <p:nvPr/>
            </p:nvSpPr>
            <p:spPr>
              <a:xfrm>
                <a:off x="1170235" y="5462817"/>
                <a:ext cx="6803529" cy="852669"/>
              </a:xfrm>
              <a:prstGeom prst="rect">
                <a:avLst/>
              </a:prstGeom>
              <a:blipFill rotWithShape="1">
                <a:blip r:embed="rId4"/>
                <a:stretch>
                  <a:fillRect l="-8" t="-64" r="-755" b="48"/>
                </a:stretch>
              </a:blipFill>
            </p:spPr>
            <p:txBody>
              <a:bodyPr/>
              <a:lstStyle/>
              <a:p>
                <a:r>
                  <a:rPr lang="zh-CN" altLang="en-US">
                    <a:noFill/>
                  </a:rPr>
                  <a:t> </a:t>
                </a:r>
              </a:p>
            </p:txBody>
          </p:sp>
        </mc:Fallback>
      </mc:AlternateContent>
      <p:sp>
        <p:nvSpPr>
          <p:cNvPr id="23" name="文本框 22"/>
          <p:cNvSpPr txBox="1"/>
          <p:nvPr/>
        </p:nvSpPr>
        <p:spPr>
          <a:xfrm>
            <a:off x="712554" y="4929912"/>
            <a:ext cx="3754874" cy="461665"/>
          </a:xfrm>
          <a:prstGeom prst="rect">
            <a:avLst/>
          </a:prstGeom>
          <a:noFill/>
        </p:spPr>
        <p:txBody>
          <a:bodyPr wrap="none" rtlCol="0">
            <a:spAutoFit/>
          </a:bodyPr>
          <a:lstStyle/>
          <a:p>
            <a:pPr marL="182880" indent="-182880">
              <a:buFont typeface="Arial" panose="020B0604020202020204" pitchFamily="34" charset="0"/>
              <a:buChar char="•"/>
            </a:pPr>
            <a:r>
              <a:rPr lang="zh-CN" altLang="en-US" sz="2400" dirty="0">
                <a:solidFill>
                  <a:srgbClr val="0000FF"/>
                </a:solidFill>
                <a:latin typeface="黑体" panose="02010609060101010101" pitchFamily="49" charset="-122"/>
                <a:ea typeface="黑体" panose="02010609060101010101" pitchFamily="49" charset="-122"/>
              </a:rPr>
              <a:t>分</a:t>
            </a:r>
            <a:r>
              <a:rPr lang="zh-CN" altLang="en-US" sz="2400" dirty="0" smtClean="0">
                <a:solidFill>
                  <a:srgbClr val="0000FF"/>
                </a:solidFill>
                <a:latin typeface="黑体" panose="02010609060101010101" pitchFamily="49" charset="-122"/>
                <a:ea typeface="黑体" panose="02010609060101010101" pitchFamily="49" charset="-122"/>
              </a:rPr>
              <a:t>压和分体积之间的换算</a:t>
            </a:r>
            <a:endParaRPr lang="zh-CN" altLang="en-US" sz="2400" dirty="0">
              <a:solidFill>
                <a:srgbClr val="0000FF"/>
              </a:solidFill>
              <a:latin typeface="黑体" panose="02010609060101010101" pitchFamily="49" charset="-122"/>
              <a:ea typeface="黑体" panose="02010609060101010101" pitchFamily="49" charset="-122"/>
            </a:endParaRPr>
          </a:p>
        </p:txBody>
      </p:sp>
      <p:pic>
        <p:nvPicPr>
          <p:cNvPr id="24" name="图片 23"/>
          <p:cNvPicPr>
            <a:picLocks noChangeAspect="1"/>
          </p:cNvPicPr>
          <p:nvPr/>
        </p:nvPicPr>
        <p:blipFill>
          <a:blip r:embed="rId5"/>
          <a:stretch>
            <a:fillRect/>
          </a:stretch>
        </p:blipFill>
        <p:spPr>
          <a:xfrm>
            <a:off x="2539328" y="3356982"/>
            <a:ext cx="4179366" cy="146063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D36871"/>
                </a:solidFill>
                <a:latin typeface="Times New Roman" panose="02020603050405020304" pitchFamily="18" charset="0"/>
                <a:ea typeface="黑体" panose="02010609060101010101" pitchFamily="49" charset="-122"/>
                <a:cs typeface="Times New Roman" panose="02020603050405020304" pitchFamily="18" charset="0"/>
              </a:rPr>
              <a:t>例题</a:t>
            </a:r>
            <a:r>
              <a:rPr sz="3600" b="1" dirty="0" smtClean="0">
                <a:solidFill>
                  <a:srgbClr val="D36871"/>
                </a:solidFill>
                <a:latin typeface="Times New Roman" panose="02020603050405020304" pitchFamily="18" charset="0"/>
                <a:ea typeface="黑体" panose="02010609060101010101" pitchFamily="49" charset="-122"/>
                <a:cs typeface="Times New Roman" panose="02020603050405020304" pitchFamily="18" charset="0"/>
              </a:rPr>
              <a:t>1</a:t>
            </a:r>
            <a:endParaRPr sz="3600" b="1" dirty="0" smtClean="0">
              <a:solidFill>
                <a:srgbClr val="D36871"/>
              </a:solidFill>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文本框 3"/>
              <p:cNvSpPr txBox="1"/>
              <p:nvPr/>
            </p:nvSpPr>
            <p:spPr>
              <a:xfrm>
                <a:off x="1478272" y="812867"/>
                <a:ext cx="5832648" cy="5015865"/>
              </a:xfrm>
              <a:prstGeom prst="rect">
                <a:avLst/>
              </a:prstGeom>
              <a:noFill/>
            </p:spPr>
            <p:txBody>
              <a:bodyPr wrap="square" rtlCol="0">
                <a:spAutoFit/>
              </a:bodyPr>
              <a:lstStyle/>
              <a:p>
                <a:r>
                  <a:rPr lang="en-US" altLang="zh-CN" dirty="0" smtClean="0"/>
                  <a:t>A, B</a:t>
                </a:r>
                <a:r>
                  <a:rPr lang="zh-CN" altLang="en-US" dirty="0" smtClean="0"/>
                  <a:t>两种气体在一容器中混合，下列哪些是正确的？</a:t>
                </a:r>
                <a:endParaRPr lang="en-US" altLang="zh-CN" dirty="0" smtClean="0"/>
              </a:p>
              <a:p>
                <a:endParaRPr lang="en-US" altLang="zh-CN" dirty="0"/>
              </a:p>
              <a:p>
                <a:pPr marL="514350" indent="-514350">
                  <a:buAutoNum type="arabicPeriod"/>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m:rPr>
                            <m:sty m:val="p"/>
                          </m:rPr>
                          <a:rPr lang="en-US" altLang="zh-CN" b="0" i="0" smtClean="0">
                            <a:latin typeface="Cambria Math" panose="02040503050406030204" pitchFamily="18" charset="0"/>
                          </a:rPr>
                          <m:t>A</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m:rPr>
                            <m:sty m:val="p"/>
                          </m:rPr>
                          <a:rPr lang="en-US" altLang="zh-CN" b="0" i="0" smtClean="0">
                            <a:latin typeface="Cambria Math" panose="02040503050406030204" pitchFamily="18" charset="0"/>
                          </a:rPr>
                          <m:t>A</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m:rPr>
                            <m:sty m:val="p"/>
                          </m:rPr>
                          <a:rPr lang="en-US" altLang="zh-CN" b="0" i="0" smtClean="0">
                            <a:latin typeface="Cambria Math" panose="02040503050406030204" pitchFamily="18" charset="0"/>
                          </a:rPr>
                          <m:t>A</m:t>
                        </m:r>
                      </m:sub>
                    </m:sSub>
                    <m:r>
                      <a:rPr lang="en-US" altLang="zh-CN" b="0" i="1" smtClean="0">
                        <a:latin typeface="Cambria Math" panose="02040503050406030204" pitchFamily="18" charset="0"/>
                      </a:rPr>
                      <m:t>𝑅𝑇</m:t>
                    </m:r>
                  </m:oMath>
                </a14:m>
                <a:endParaRPr lang="en-US" altLang="zh-CN" b="0" dirty="0" smtClean="0"/>
              </a:p>
              <a:p>
                <a:pPr marL="514350" indent="-514350">
                  <a:buAutoNum type="arabicPeriod"/>
                </a:pPr>
                <a14:m>
                  <m:oMath xmlns:m="http://schemas.openxmlformats.org/officeDocument/2006/math">
                    <m:r>
                      <a:rPr lang="en-US" altLang="zh-CN" b="0" i="1" smtClean="0">
                        <a:latin typeface="Cambria Math" panose="02040503050406030204" pitchFamily="18" charset="0"/>
                      </a:rPr>
                      <m:t>𝑝𝑉</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m:rPr>
                            <m:sty m:val="p"/>
                          </m:rPr>
                          <a:rPr lang="en-US" altLang="zh-CN" b="0" i="0" smtClean="0">
                            <a:latin typeface="Cambria Math" panose="02040503050406030204" pitchFamily="18" charset="0"/>
                          </a:rPr>
                          <m:t>A</m:t>
                        </m:r>
                      </m:sub>
                    </m:sSub>
                    <m:r>
                      <a:rPr lang="en-US" altLang="zh-CN" b="0" i="1" smtClean="0">
                        <a:latin typeface="Cambria Math" panose="02040503050406030204" pitchFamily="18" charset="0"/>
                      </a:rPr>
                      <m:t>𝑅𝑇</m:t>
                    </m:r>
                  </m:oMath>
                </a14:m>
                <a:endParaRPr lang="en-US" altLang="zh-CN" b="0" dirty="0" smtClean="0"/>
              </a:p>
              <a:p>
                <a:pPr marL="514350" indent="-514350">
                  <a:buAutoNum type="arabicPeriod"/>
                </a:pPr>
                <a14:m>
                  <m:oMath xmlns:m="http://schemas.openxmlformats.org/officeDocument/2006/math">
                    <m:r>
                      <a:rPr lang="en-US" altLang="zh-CN" b="0" i="1" smtClean="0">
                        <a:latin typeface="Cambria Math" panose="02040503050406030204" pitchFamily="18" charset="0"/>
                      </a:rPr>
                      <m:t>𝑝</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m:rPr>
                            <m:sty m:val="p"/>
                          </m:rPr>
                          <a:rPr lang="en-US" altLang="zh-CN" b="0" i="0" smtClean="0">
                            <a:latin typeface="Cambria Math" panose="02040503050406030204" pitchFamily="18" charset="0"/>
                          </a:rPr>
                          <m:t>A</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m:rPr>
                            <m:sty m:val="p"/>
                          </m:rPr>
                          <a:rPr lang="en-US" altLang="zh-CN" b="0" i="0" smtClean="0">
                            <a:latin typeface="Cambria Math" panose="02040503050406030204" pitchFamily="18" charset="0"/>
                          </a:rPr>
                          <m:t>A</m:t>
                        </m:r>
                      </m:sub>
                    </m:sSub>
                    <m:r>
                      <a:rPr lang="en-US" altLang="zh-CN" b="0" i="1" smtClean="0">
                        <a:latin typeface="Cambria Math" panose="02040503050406030204" pitchFamily="18" charset="0"/>
                      </a:rPr>
                      <m:t>𝑅𝑇</m:t>
                    </m:r>
                  </m:oMath>
                </a14:m>
                <a:endParaRPr lang="en-US" altLang="zh-CN" b="0" dirty="0" smtClean="0"/>
              </a:p>
              <a:p>
                <a:pPr marL="514350" indent="-514350">
                  <a:buAutoNum type="arabicPeriod"/>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m:rPr>
                            <m:sty m:val="p"/>
                          </m:rPr>
                          <a:rPr lang="en-US" altLang="zh-CN" b="0" i="0" smtClean="0">
                            <a:latin typeface="Cambria Math" panose="02040503050406030204" pitchFamily="18" charset="0"/>
                          </a:rPr>
                          <m:t>A</m:t>
                        </m:r>
                      </m:sub>
                    </m:sSub>
                    <m:r>
                      <a:rPr lang="en-US" altLang="zh-CN" b="0" i="1" smtClean="0">
                        <a:latin typeface="Cambria Math" panose="02040503050406030204" pitchFamily="18" charset="0"/>
                      </a:rPr>
                      <m:t>𝑉</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m:rPr>
                            <m:sty m:val="p"/>
                          </m:rPr>
                          <a:rPr lang="en-US" altLang="zh-CN" b="0" i="0" smtClean="0">
                            <a:latin typeface="Cambria Math" panose="02040503050406030204" pitchFamily="18" charset="0"/>
                          </a:rPr>
                          <m:t>A</m:t>
                        </m:r>
                      </m:sub>
                    </m:sSub>
                    <m:r>
                      <a:rPr lang="en-US" altLang="zh-CN" b="0" i="1" smtClean="0">
                        <a:latin typeface="Cambria Math" panose="02040503050406030204" pitchFamily="18" charset="0"/>
                      </a:rPr>
                      <m:t>𝑅𝑇</m:t>
                    </m:r>
                  </m:oMath>
                </a14:m>
                <a:endParaRPr lang="en-US" altLang="zh-CN" b="0" dirty="0" smtClean="0"/>
              </a:p>
              <a:p>
                <a:pPr marL="514350" indent="-514350">
                  <a:buAutoNum type="arabicPeriod"/>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m:rPr>
                            <m:sty m:val="p"/>
                          </m:rPr>
                          <a:rPr lang="en-US" altLang="zh-CN" b="0" i="0" smtClean="0">
                            <a:latin typeface="Cambria Math" panose="02040503050406030204" pitchFamily="18" charset="0"/>
                          </a:rPr>
                          <m:t>A</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m:rPr>
                                <m:sty m:val="p"/>
                              </m:rPr>
                              <a:rPr lang="en-US" altLang="zh-CN" b="0" i="0" smtClean="0">
                                <a:latin typeface="Cambria Math" panose="02040503050406030204" pitchFamily="18" charset="0"/>
                              </a:rPr>
                              <m:t>A</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m:rPr>
                                <m:sty m:val="p"/>
                              </m:rPr>
                              <a:rPr lang="en-US" altLang="zh-CN" b="0" i="0" smtClean="0">
                                <a:latin typeface="Cambria Math" panose="02040503050406030204" pitchFamily="18" charset="0"/>
                              </a:rPr>
                              <m:t>B</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m:rPr>
                            <m:sty m:val="p"/>
                          </m:rPr>
                          <a:rPr lang="en-US" altLang="zh-CN" b="0" i="0" smtClean="0">
                            <a:latin typeface="Cambria Math" panose="02040503050406030204" pitchFamily="18" charset="0"/>
                          </a:rPr>
                          <m:t>A</m:t>
                        </m:r>
                      </m:sub>
                    </m:sSub>
                    <m:r>
                      <a:rPr lang="en-US" altLang="zh-CN" b="0" i="1" smtClean="0">
                        <a:latin typeface="Cambria Math" panose="02040503050406030204" pitchFamily="18" charset="0"/>
                      </a:rPr>
                      <m:t>𝑅𝑇</m:t>
                    </m:r>
                  </m:oMath>
                </a14:m>
                <a:endParaRPr lang="en-US" altLang="zh-CN" b="0" dirty="0" smtClean="0"/>
              </a:p>
              <a:p>
                <a:pPr marL="514350" indent="-514350">
                  <a:buAutoNum type="arabicPeriod"/>
                </a:pP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m:rPr>
                                <m:sty m:val="p"/>
                              </m:rPr>
                              <a:rPr lang="en-US" altLang="zh-CN" b="0" i="0" smtClean="0">
                                <a:latin typeface="Cambria Math" panose="02040503050406030204" pitchFamily="18" charset="0"/>
                              </a:rPr>
                              <m:t>A</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m:rPr>
                                <m:sty m:val="p"/>
                              </m:rPr>
                              <a:rPr lang="en-US" altLang="zh-CN" b="0" i="0" smtClean="0">
                                <a:latin typeface="Cambria Math" panose="02040503050406030204" pitchFamily="18" charset="0"/>
                              </a:rPr>
                              <m:t>B</m:t>
                            </m:r>
                          </m:sub>
                        </m:sSub>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m:rPr>
                            <m:sty m:val="p"/>
                          </m:rPr>
                          <a:rPr lang="en-US" altLang="zh-CN" b="0" i="0" smtClean="0">
                            <a:latin typeface="Cambria Math" panose="02040503050406030204" pitchFamily="18" charset="0"/>
                          </a:rPr>
                          <m:t>A</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m:rPr>
                            <m:sty m:val="p"/>
                          </m:rPr>
                          <a:rPr lang="en-US" altLang="zh-CN" b="0" i="0" smtClean="0">
                            <a:latin typeface="Cambria Math" panose="02040503050406030204" pitchFamily="18" charset="0"/>
                          </a:rPr>
                          <m:t>A</m:t>
                        </m:r>
                      </m:sub>
                    </m:sSub>
                    <m:r>
                      <a:rPr lang="en-US" altLang="zh-CN" b="0" i="1" smtClean="0">
                        <a:latin typeface="Cambria Math" panose="02040503050406030204" pitchFamily="18" charset="0"/>
                      </a:rPr>
                      <m:t>𝑅𝑇</m:t>
                    </m:r>
                  </m:oMath>
                </a14:m>
                <a:endParaRPr lang="en-US" altLang="zh-CN" b="0" dirty="0" smtClean="0"/>
              </a:p>
              <a:p>
                <a:pPr marL="514350" indent="-514350">
                  <a:buAutoNum type="arabicPeriod"/>
                </a:pPr>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1478272" y="812867"/>
                <a:ext cx="5832648" cy="5015865"/>
              </a:xfrm>
              <a:prstGeom prst="rect">
                <a:avLst/>
              </a:prstGeom>
              <a:blipFill rotWithShape="1">
                <a:blip r:embed="rId1"/>
                <a:stretch>
                  <a:fillRect l="-11" t="-1" r="3" b="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2027329" y="5628307"/>
                <a:ext cx="4772660" cy="57721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𝑝</m:t>
                          </m:r>
                        </m:e>
                        <m:sub>
                          <m:r>
                            <a:rPr lang="zh-CN" altLang="en-US" b="0" i="1" smtClean="0">
                              <a:solidFill>
                                <a:srgbClr val="0000FF"/>
                              </a:solidFill>
                              <a:latin typeface="Cambria Math" panose="02040503050406030204" pitchFamily="18" charset="0"/>
                            </a:rPr>
                            <m:t>总</m:t>
                          </m:r>
                        </m:sub>
                      </m:sSub>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𝑉</m:t>
                          </m:r>
                        </m:e>
                        <m:sub>
                          <m:r>
                            <a:rPr lang="zh-CN" altLang="en-US" b="0" i="1" smtClean="0">
                              <a:solidFill>
                                <a:srgbClr val="0000FF"/>
                              </a:solidFill>
                              <a:latin typeface="Cambria Math" panose="02040503050406030204" pitchFamily="18" charset="0"/>
                            </a:rPr>
                            <m:t>分</m:t>
                          </m:r>
                        </m:sub>
                      </m:sSub>
                      <m:r>
                        <a:rPr lang="en-US" altLang="zh-CN" b="0" i="1" smtClean="0">
                          <a:solidFill>
                            <a:srgbClr val="0000FF"/>
                          </a:solidFill>
                          <a:latin typeface="Cambria Math" panose="02040503050406030204" pitchFamily="18" charset="0"/>
                        </a:rPr>
                        <m:t>=</m:t>
                      </m:r>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𝑝</m:t>
                          </m:r>
                        </m:e>
                        <m:sub>
                          <m:r>
                            <a:rPr lang="zh-CN" altLang="en-US" b="0" i="1" smtClean="0">
                              <a:solidFill>
                                <a:srgbClr val="0000FF"/>
                              </a:solidFill>
                              <a:latin typeface="Cambria Math" panose="02040503050406030204" pitchFamily="18" charset="0"/>
                            </a:rPr>
                            <m:t>分</m:t>
                          </m:r>
                        </m:sub>
                      </m:sSub>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𝑉</m:t>
                          </m:r>
                        </m:e>
                        <m:sub>
                          <m:r>
                            <a:rPr lang="zh-CN" altLang="en-US" b="0" i="1" smtClean="0">
                              <a:solidFill>
                                <a:srgbClr val="0000FF"/>
                              </a:solidFill>
                              <a:latin typeface="Cambria Math" panose="02040503050406030204" pitchFamily="18" charset="0"/>
                            </a:rPr>
                            <m:t>总</m:t>
                          </m:r>
                        </m:sub>
                      </m:sSub>
                      <m:r>
                        <a:rPr lang="en-US" altLang="zh-CN" b="0" i="1" smtClean="0">
                          <a:solidFill>
                            <a:srgbClr val="0000FF"/>
                          </a:solidFill>
                          <a:latin typeface="Cambria Math" panose="02040503050406030204" pitchFamily="18" charset="0"/>
                        </a:rPr>
                        <m:t>=</m:t>
                      </m:r>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𝑛</m:t>
                          </m:r>
                        </m:e>
                        <m:sub>
                          <m:r>
                            <a:rPr lang="zh-CN" altLang="en-US" b="0" i="1" smtClean="0">
                              <a:solidFill>
                                <a:srgbClr val="0000FF"/>
                              </a:solidFill>
                              <a:latin typeface="Cambria Math" panose="02040503050406030204" pitchFamily="18" charset="0"/>
                            </a:rPr>
                            <m:t>分</m:t>
                          </m:r>
                        </m:sub>
                      </m:sSub>
                      <m:r>
                        <m:rPr>
                          <m:sty m:val="p"/>
                        </m:rPr>
                        <a:rPr lang="en-US" altLang="zh-CN" i="1">
                          <a:solidFill>
                            <a:srgbClr val="0000FF"/>
                          </a:solidFill>
                          <a:latin typeface="Cambria Math" panose="02040503050406030204" pitchFamily="18" charset="0"/>
                        </a:rPr>
                        <m:t>RT</m:t>
                      </m:r>
                    </m:oMath>
                  </m:oMathPara>
                </a14:m>
                <a:endParaRPr lang="zh-CN" altLang="en-US" dirty="0">
                  <a:solidFill>
                    <a:srgbClr val="0000FF"/>
                  </a:solidFill>
                </a:endParaRPr>
              </a:p>
            </p:txBody>
          </p:sp>
        </mc:Choice>
        <mc:Fallback>
          <p:sp>
            <p:nvSpPr>
              <p:cNvPr id="5" name="文本框 4"/>
              <p:cNvSpPr txBox="1">
                <a:spLocks noRot="1" noChangeAspect="1" noMove="1" noResize="1" noEditPoints="1" noAdjustHandles="1" noChangeArrowheads="1" noChangeShapeType="1" noTextEdit="1"/>
              </p:cNvSpPr>
              <p:nvPr/>
            </p:nvSpPr>
            <p:spPr>
              <a:xfrm>
                <a:off x="2027329" y="5628307"/>
                <a:ext cx="4772660" cy="577215"/>
              </a:xfrm>
              <a:prstGeom prst="rect">
                <a:avLst/>
              </a:prstGeom>
              <a:blipFill rotWithShape="1">
                <a:blip r:embed="rId2"/>
                <a:stretch>
                  <a:fillRect l="-9" t="-52" r="9" b="52"/>
                </a:stretch>
              </a:blipFill>
            </p:spPr>
            <p:txBody>
              <a:bodyPr/>
              <a:lstStyle/>
              <a:p>
                <a:r>
                  <a:rPr lang="zh-CN" altLang="en-US">
                    <a:noFill/>
                  </a:rPr>
                  <a:t> </a:t>
                </a:r>
              </a:p>
            </p:txBody>
          </p:sp>
        </mc:Fallback>
      </mc:AlternateContent>
      <p:sp>
        <p:nvSpPr>
          <p:cNvPr id="6" name="文本框 5"/>
          <p:cNvSpPr txBox="1"/>
          <p:nvPr/>
        </p:nvSpPr>
        <p:spPr>
          <a:xfrm>
            <a:off x="6730113" y="2060848"/>
            <a:ext cx="589280" cy="583565"/>
          </a:xfrm>
          <a:prstGeom prst="rect">
            <a:avLst/>
          </a:prstGeom>
          <a:noFill/>
        </p:spPr>
        <p:txBody>
          <a:bodyPr wrap="none" rtlCol="0">
            <a:spAutoFit/>
          </a:bodyPr>
          <a:lstStyle/>
          <a:p>
            <a:r>
              <a:rPr lang="en-US" altLang="zh-CN" dirty="0" smtClean="0">
                <a:solidFill>
                  <a:srgbClr val="FF0000"/>
                </a:solidFill>
                <a:cs typeface="Times New Roman" panose="02020603050405020304" pitchFamily="18" charset="0"/>
                <a:sym typeface="Wingdings" panose="05000000000000000000" pitchFamily="2" charset="2"/>
              </a:rPr>
              <a:t>×</a:t>
            </a:r>
            <a:endParaRPr lang="zh-CN" altLang="en-US" dirty="0">
              <a:solidFill>
                <a:srgbClr val="FF0000"/>
              </a:solidFill>
            </a:endParaRPr>
          </a:p>
        </p:txBody>
      </p:sp>
      <p:sp>
        <p:nvSpPr>
          <p:cNvPr id="7" name="矩形 6"/>
          <p:cNvSpPr/>
          <p:nvPr/>
        </p:nvSpPr>
        <p:spPr>
          <a:xfrm>
            <a:off x="6789821" y="3136612"/>
            <a:ext cx="502285" cy="583565"/>
          </a:xfrm>
          <a:prstGeom prst="rect">
            <a:avLst/>
          </a:prstGeom>
        </p:spPr>
        <p:txBody>
          <a:bodyPr wrap="none">
            <a:spAutoFit/>
          </a:bodyPr>
          <a:lstStyle/>
          <a:p>
            <a:r>
              <a:rPr lang="en-US" altLang="zh-CN" dirty="0">
                <a:solidFill>
                  <a:srgbClr val="FF0000"/>
                </a:solidFill>
                <a:sym typeface="Wingdings" panose="05000000000000000000" pitchFamily="2" charset="2"/>
              </a:rPr>
              <a:t></a:t>
            </a:r>
            <a:endParaRPr lang="zh-CN" altLang="en-US" dirty="0">
              <a:solidFill>
                <a:srgbClr val="FF0000"/>
              </a:solidFill>
            </a:endParaRPr>
          </a:p>
        </p:txBody>
      </p:sp>
      <p:sp>
        <p:nvSpPr>
          <p:cNvPr id="8" name="矩形 7"/>
          <p:cNvSpPr/>
          <p:nvPr/>
        </p:nvSpPr>
        <p:spPr>
          <a:xfrm>
            <a:off x="6804050" y="3606881"/>
            <a:ext cx="502285" cy="583565"/>
          </a:xfrm>
          <a:prstGeom prst="rect">
            <a:avLst/>
          </a:prstGeom>
        </p:spPr>
        <p:txBody>
          <a:bodyPr wrap="none">
            <a:spAutoFit/>
          </a:bodyPr>
          <a:lstStyle/>
          <a:p>
            <a:r>
              <a:rPr lang="en-US" altLang="zh-CN" dirty="0">
                <a:solidFill>
                  <a:srgbClr val="FF0000"/>
                </a:solidFill>
                <a:sym typeface="Wingdings" panose="05000000000000000000" pitchFamily="2" charset="2"/>
              </a:rPr>
              <a:t></a:t>
            </a:r>
            <a:endParaRPr lang="zh-CN" altLang="en-US" dirty="0">
              <a:solidFill>
                <a:srgbClr val="FF0000"/>
              </a:solidFill>
            </a:endParaRPr>
          </a:p>
        </p:txBody>
      </p:sp>
      <p:sp>
        <p:nvSpPr>
          <p:cNvPr id="9" name="矩形 8"/>
          <p:cNvSpPr/>
          <p:nvPr/>
        </p:nvSpPr>
        <p:spPr>
          <a:xfrm>
            <a:off x="6818278" y="4073093"/>
            <a:ext cx="502285" cy="583565"/>
          </a:xfrm>
          <a:prstGeom prst="rect">
            <a:avLst/>
          </a:prstGeom>
        </p:spPr>
        <p:txBody>
          <a:bodyPr wrap="none">
            <a:spAutoFit/>
          </a:bodyPr>
          <a:lstStyle/>
          <a:p>
            <a:r>
              <a:rPr lang="en-US" altLang="zh-CN" dirty="0">
                <a:solidFill>
                  <a:srgbClr val="FF0000"/>
                </a:solidFill>
                <a:sym typeface="Wingdings" panose="05000000000000000000" pitchFamily="2" charset="2"/>
              </a:rPr>
              <a:t></a:t>
            </a:r>
            <a:endParaRPr lang="zh-CN" altLang="en-US" dirty="0">
              <a:solidFill>
                <a:srgbClr val="FF0000"/>
              </a:solidFill>
            </a:endParaRPr>
          </a:p>
        </p:txBody>
      </p:sp>
      <p:sp>
        <p:nvSpPr>
          <p:cNvPr id="10" name="矩形 9"/>
          <p:cNvSpPr/>
          <p:nvPr/>
        </p:nvSpPr>
        <p:spPr>
          <a:xfrm>
            <a:off x="6832506" y="4575042"/>
            <a:ext cx="502285" cy="583565"/>
          </a:xfrm>
          <a:prstGeom prst="rect">
            <a:avLst/>
          </a:prstGeom>
        </p:spPr>
        <p:txBody>
          <a:bodyPr wrap="none">
            <a:spAutoFit/>
          </a:bodyPr>
          <a:lstStyle/>
          <a:p>
            <a:r>
              <a:rPr lang="en-US" altLang="zh-CN" dirty="0">
                <a:solidFill>
                  <a:srgbClr val="FF0000"/>
                </a:solidFill>
                <a:sym typeface="Wingdings" panose="05000000000000000000" pitchFamily="2" charset="2"/>
              </a:rPr>
              <a:t></a:t>
            </a:r>
            <a:endParaRPr lang="zh-CN" altLang="en-US" dirty="0">
              <a:solidFill>
                <a:srgbClr val="FF0000"/>
              </a:solidFill>
            </a:endParaRPr>
          </a:p>
        </p:txBody>
      </p:sp>
      <p:sp>
        <p:nvSpPr>
          <p:cNvPr id="11" name="文本框 10"/>
          <p:cNvSpPr txBox="1"/>
          <p:nvPr/>
        </p:nvSpPr>
        <p:spPr>
          <a:xfrm>
            <a:off x="6744341" y="2563834"/>
            <a:ext cx="589280" cy="583565"/>
          </a:xfrm>
          <a:prstGeom prst="rect">
            <a:avLst/>
          </a:prstGeom>
          <a:noFill/>
        </p:spPr>
        <p:txBody>
          <a:bodyPr wrap="none" rtlCol="0">
            <a:spAutoFit/>
          </a:bodyPr>
          <a:lstStyle/>
          <a:p>
            <a:r>
              <a:rPr lang="en-US" altLang="zh-CN" dirty="0" smtClean="0">
                <a:solidFill>
                  <a:srgbClr val="FF0000"/>
                </a:solidFill>
                <a:cs typeface="Times New Roman" panose="02020603050405020304" pitchFamily="18" charset="0"/>
                <a:sym typeface="Wingdings" panose="05000000000000000000" pitchFamily="2" charset="2"/>
              </a:rPr>
              <a:t>×</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barn(inVertical)">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smtClean="0">
                <a:sym typeface="+mn-ea"/>
              </a:rPr>
              <a:t>例题</a:t>
            </a:r>
            <a:r>
              <a:rPr smtClean="0">
                <a:sym typeface="+mn-ea"/>
              </a:rPr>
              <a:t>2</a:t>
            </a:r>
            <a:r>
              <a:rPr lang="zh-CN" altLang="en-US" smtClean="0">
                <a:sym typeface="+mn-ea"/>
              </a:rPr>
              <a:t>：</a:t>
            </a:r>
            <a:endParaRPr lang="zh-CN" altLang="en-US"/>
          </a:p>
        </p:txBody>
      </p:sp>
      <p:sp>
        <p:nvSpPr>
          <p:cNvPr id="4" name="文本框 3"/>
          <p:cNvSpPr txBox="1"/>
          <p:nvPr>
            <p:custDataLst>
              <p:tags r:id="rId1"/>
            </p:custDataLst>
          </p:nvPr>
        </p:nvSpPr>
        <p:spPr>
          <a:xfrm>
            <a:off x="899795" y="1268730"/>
            <a:ext cx="7794625" cy="1198880"/>
          </a:xfrm>
          <a:prstGeom prst="rect">
            <a:avLst/>
          </a:prstGeom>
          <a:noFill/>
        </p:spPr>
        <p:txBody>
          <a:bodyPr wrap="square" rtlCol="0">
            <a:spAutoFit/>
          </a:bodyPr>
          <a:p>
            <a:r>
              <a:rPr lang="zh-CN" altLang="en-US" sz="2400">
                <a:ea typeface="黑体" panose="02010609060101010101" pitchFamily="49" charset="-122"/>
                <a:cs typeface="Times New Roman" panose="02020603050405020304" pitchFamily="18" charset="0"/>
              </a:rPr>
              <a:t>在</a:t>
            </a:r>
            <a:r>
              <a:rPr lang="en-US" altLang="zh-CN" sz="2400">
                <a:ea typeface="黑体" panose="02010609060101010101" pitchFamily="49" charset="-122"/>
                <a:cs typeface="Times New Roman" panose="02020603050405020304" pitchFamily="18" charset="0"/>
              </a:rPr>
              <a:t>100.0 kPa</a:t>
            </a:r>
            <a:r>
              <a:rPr lang="zh-CN" altLang="en-US" sz="2400">
                <a:ea typeface="黑体" panose="02010609060101010101" pitchFamily="49" charset="-122"/>
                <a:cs typeface="Times New Roman" panose="02020603050405020304" pitchFamily="18" charset="0"/>
              </a:rPr>
              <a:t>和</a:t>
            </a:r>
            <a:r>
              <a:rPr lang="en-US" altLang="zh-CN" sz="2400">
                <a:ea typeface="黑体" panose="02010609060101010101" pitchFamily="49" charset="-122"/>
                <a:cs typeface="Times New Roman" panose="02020603050405020304" pitchFamily="18" charset="0"/>
              </a:rPr>
              <a:t>20℃</a:t>
            </a:r>
            <a:r>
              <a:rPr lang="zh-CN" altLang="en-US" sz="2400">
                <a:ea typeface="黑体" panose="02010609060101010101" pitchFamily="49" charset="-122"/>
                <a:cs typeface="Times New Roman" panose="02020603050405020304" pitchFamily="18" charset="0"/>
              </a:rPr>
              <a:t>时，利用排水法</a:t>
            </a:r>
            <a:r>
              <a:rPr lang="zh-CN" sz="2400">
                <a:ea typeface="黑体" panose="02010609060101010101" pitchFamily="49" charset="-122"/>
                <a:cs typeface="Times New Roman" panose="02020603050405020304" pitchFamily="18" charset="0"/>
              </a:rPr>
              <a:t>收集</a:t>
            </a:r>
            <a:r>
              <a:rPr lang="en-US" altLang="zh-CN" sz="2400">
                <a:ea typeface="黑体" panose="02010609060101010101" pitchFamily="49" charset="-122"/>
                <a:cs typeface="Times New Roman" panose="02020603050405020304" pitchFamily="18" charset="0"/>
              </a:rPr>
              <a:t>28.4cm</a:t>
            </a:r>
            <a:r>
              <a:rPr lang="en-US" altLang="zh-CN" sz="2400" baseline="30000">
                <a:ea typeface="黑体" panose="02010609060101010101" pitchFamily="49" charset="-122"/>
                <a:cs typeface="Times New Roman" panose="02020603050405020304" pitchFamily="18" charset="0"/>
              </a:rPr>
              <a:t>3</a:t>
            </a:r>
            <a:r>
              <a:rPr lang="zh-CN" altLang="en-US" sz="2400">
                <a:ea typeface="黑体" panose="02010609060101010101" pitchFamily="49" charset="-122"/>
                <a:cs typeface="Times New Roman" panose="02020603050405020304" pitchFamily="18" charset="0"/>
              </a:rPr>
              <a:t>的氢气，干燥后氢气的体积是多少</a:t>
            </a:r>
            <a:r>
              <a:rPr lang="zh-CN" sz="2400">
                <a:ea typeface="黑体" panose="02010609060101010101" pitchFamily="49" charset="-122"/>
                <a:cs typeface="Times New Roman" panose="02020603050405020304" pitchFamily="18" charset="0"/>
              </a:rPr>
              <a:t>？</a:t>
            </a:r>
            <a:r>
              <a:rPr lang="zh-CN" altLang="en-US" sz="2400">
                <a:ea typeface="黑体" panose="02010609060101010101" pitchFamily="49" charset="-122"/>
                <a:cs typeface="Times New Roman" panose="02020603050405020304" pitchFamily="18" charset="0"/>
              </a:rPr>
              <a:t>已知在</a:t>
            </a:r>
            <a:r>
              <a:rPr lang="en-US" altLang="zh-CN" sz="2400">
                <a:ea typeface="黑体" panose="02010609060101010101" pitchFamily="49" charset="-122"/>
                <a:cs typeface="Times New Roman" panose="02020603050405020304" pitchFamily="18" charset="0"/>
              </a:rPr>
              <a:t>20</a:t>
            </a:r>
            <a:r>
              <a:rPr lang="en-US" altLang="zh-CN" sz="2400">
                <a:ea typeface="黑体" panose="02010609060101010101" pitchFamily="49" charset="-122"/>
                <a:cs typeface="Times New Roman" panose="02020603050405020304" pitchFamily="18" charset="0"/>
                <a:sym typeface="+mn-ea"/>
              </a:rPr>
              <a:t>℃</a:t>
            </a:r>
            <a:r>
              <a:rPr lang="zh-CN" altLang="en-US" sz="2400">
                <a:ea typeface="黑体" panose="02010609060101010101" pitchFamily="49" charset="-122"/>
                <a:cs typeface="Times New Roman" panose="02020603050405020304" pitchFamily="18" charset="0"/>
                <a:sym typeface="+mn-ea"/>
              </a:rPr>
              <a:t>水的饱和蒸气压</a:t>
            </a:r>
            <a:r>
              <a:rPr lang="en-US" altLang="zh-CN" sz="2400" i="1">
                <a:ea typeface="黑体" panose="02010609060101010101" pitchFamily="49" charset="-122"/>
                <a:cs typeface="Times New Roman" panose="02020603050405020304" pitchFamily="18" charset="0"/>
              </a:rPr>
              <a:t>p</a:t>
            </a:r>
            <a:r>
              <a:rPr lang="en-US" altLang="zh-CN" sz="2400">
                <a:ea typeface="黑体" panose="02010609060101010101" pitchFamily="49" charset="-122"/>
                <a:cs typeface="Times New Roman" panose="02020603050405020304" pitchFamily="18" charset="0"/>
              </a:rPr>
              <a:t>(H</a:t>
            </a:r>
            <a:r>
              <a:rPr lang="en-US" altLang="zh-CN" sz="2400" baseline="-25000">
                <a:ea typeface="黑体" panose="02010609060101010101" pitchFamily="49" charset="-122"/>
                <a:cs typeface="Times New Roman" panose="02020603050405020304" pitchFamily="18" charset="0"/>
              </a:rPr>
              <a:t>2</a:t>
            </a:r>
            <a:r>
              <a:rPr lang="en-US" altLang="zh-CN" sz="2400">
                <a:ea typeface="黑体" panose="02010609060101010101" pitchFamily="49" charset="-122"/>
                <a:cs typeface="Times New Roman" panose="02020603050405020304" pitchFamily="18" charset="0"/>
              </a:rPr>
              <a:t>O)=2.34 kPa</a:t>
            </a:r>
            <a:r>
              <a:rPr lang="zh-CN" altLang="en-US" sz="2400">
                <a:ea typeface="黑体" panose="02010609060101010101" pitchFamily="49" charset="-122"/>
                <a:cs typeface="Times New Roman" panose="02020603050405020304" pitchFamily="18" charset="0"/>
              </a:rPr>
              <a:t>。</a:t>
            </a:r>
            <a:endParaRPr lang="zh-CN" altLang="en-US" sz="240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899160" y="260350"/>
            <a:ext cx="3048000" cy="645160"/>
          </a:xfrm>
          <a:prstGeom prst="rect">
            <a:avLst/>
          </a:prstGeom>
          <a:noFill/>
        </p:spPr>
        <p:txBody>
          <a:bodyPr wrap="square" rtlCol="0">
            <a:spAutoFit/>
          </a:bodyPr>
          <a:p>
            <a:r>
              <a:rPr lang="zh-CN" altLang="en-US" sz="3600" b="1" dirty="0" smtClean="0">
                <a:solidFill>
                  <a:srgbClr val="D36871"/>
                </a:solidFill>
                <a:ea typeface="黑体" panose="02010609060101010101" pitchFamily="49" charset="-122"/>
                <a:cs typeface="Times New Roman" panose="02020603050405020304" pitchFamily="18" charset="0"/>
              </a:rPr>
              <a:t>例题</a:t>
            </a:r>
            <a:r>
              <a:rPr lang="en-US" altLang="zh-CN" sz="3600" b="1" dirty="0" smtClean="0">
                <a:solidFill>
                  <a:srgbClr val="D36871"/>
                </a:solidFill>
                <a:ea typeface="黑体" panose="02010609060101010101" pitchFamily="49" charset="-122"/>
                <a:cs typeface="Times New Roman" panose="02020603050405020304" pitchFamily="18" charset="0"/>
              </a:rPr>
              <a:t>3</a:t>
            </a:r>
            <a:r>
              <a:rPr lang="zh-CN" altLang="en-US" sz="3600" b="1" dirty="0" smtClean="0">
                <a:solidFill>
                  <a:srgbClr val="D36871"/>
                </a:solidFill>
                <a:ea typeface="黑体" panose="02010609060101010101" pitchFamily="49" charset="-122"/>
                <a:cs typeface="Times New Roman" panose="02020603050405020304" pitchFamily="18" charset="0"/>
              </a:rPr>
              <a:t>：</a:t>
            </a:r>
            <a:endParaRPr lang="en-US" altLang="zh-CN"/>
          </a:p>
        </p:txBody>
      </p:sp>
      <p:sp>
        <p:nvSpPr>
          <p:cNvPr id="4" name="文本框 3"/>
          <p:cNvSpPr txBox="1"/>
          <p:nvPr>
            <p:custDataLst>
              <p:tags r:id="rId1"/>
            </p:custDataLst>
          </p:nvPr>
        </p:nvSpPr>
        <p:spPr>
          <a:xfrm>
            <a:off x="35560" y="909320"/>
            <a:ext cx="8100060" cy="4154170"/>
          </a:xfrm>
          <a:prstGeom prst="rect">
            <a:avLst/>
          </a:prstGeom>
          <a:noFill/>
        </p:spPr>
        <p:txBody>
          <a:bodyPr wrap="square" rtlCol="0">
            <a:spAutoFit/>
          </a:bodyPr>
          <a:p>
            <a:r>
              <a:rPr lang="zh-CN" altLang="en-US" sz="2400">
                <a:ea typeface="黑体" panose="02010609060101010101" pitchFamily="49" charset="-122"/>
                <a:cs typeface="Times New Roman" panose="02020603050405020304" pitchFamily="18" charset="0"/>
              </a:rPr>
              <a:t>在</a:t>
            </a:r>
            <a:r>
              <a:rPr lang="en-US" altLang="zh-CN" sz="2400">
                <a:ea typeface="黑体" panose="02010609060101010101" pitchFamily="49" charset="-122"/>
                <a:cs typeface="Times New Roman" panose="02020603050405020304" pitchFamily="18" charset="0"/>
              </a:rPr>
              <a:t>57℃</a:t>
            </a:r>
            <a:r>
              <a:rPr lang="zh-CN" altLang="en-US" sz="2400">
                <a:ea typeface="黑体" panose="02010609060101010101" pitchFamily="49" charset="-122"/>
                <a:cs typeface="Times New Roman" panose="02020603050405020304" pitchFamily="18" charset="0"/>
              </a:rPr>
              <a:t>，让空气通过水，用排水法在</a:t>
            </a:r>
            <a:r>
              <a:rPr lang="en-US" altLang="zh-CN" sz="2400">
                <a:ea typeface="黑体" panose="02010609060101010101" pitchFamily="49" charset="-122"/>
                <a:cs typeface="Times New Roman" panose="02020603050405020304" pitchFamily="18" charset="0"/>
              </a:rPr>
              <a:t>1.00×10</a:t>
            </a:r>
            <a:r>
              <a:rPr lang="en-US" altLang="zh-CN" sz="2400" baseline="30000">
                <a:ea typeface="黑体" panose="02010609060101010101" pitchFamily="49" charset="-122"/>
                <a:cs typeface="Times New Roman" panose="02020603050405020304" pitchFamily="18" charset="0"/>
              </a:rPr>
              <a:t>5</a:t>
            </a:r>
            <a:r>
              <a:rPr lang="en-US" altLang="zh-CN" sz="2400">
                <a:ea typeface="黑体" panose="02010609060101010101" pitchFamily="49" charset="-122"/>
                <a:cs typeface="Times New Roman" panose="02020603050405020304" pitchFamily="18" charset="0"/>
              </a:rPr>
              <a:t>Pa</a:t>
            </a:r>
            <a:r>
              <a:rPr lang="zh-CN" altLang="en-US" sz="2400">
                <a:ea typeface="黑体" panose="02010609060101010101" pitchFamily="49" charset="-122"/>
                <a:cs typeface="Times New Roman" panose="02020603050405020304" pitchFamily="18" charset="0"/>
              </a:rPr>
              <a:t>下，把气体收集在一个带活塞的瓶中。此时，湿空气体积为</a:t>
            </a:r>
            <a:r>
              <a:rPr lang="en-US" altLang="zh-CN" sz="2400">
                <a:ea typeface="黑体" panose="02010609060101010101" pitchFamily="49" charset="-122"/>
                <a:cs typeface="Times New Roman" panose="02020603050405020304" pitchFamily="18" charset="0"/>
              </a:rPr>
              <a:t>1.00 dm</a:t>
            </a:r>
            <a:r>
              <a:rPr lang="en-US" altLang="zh-CN" sz="2400" baseline="30000">
                <a:ea typeface="黑体" panose="02010609060101010101" pitchFamily="49" charset="-122"/>
                <a:cs typeface="Times New Roman" panose="02020603050405020304" pitchFamily="18" charset="0"/>
              </a:rPr>
              <a:t>3</a:t>
            </a:r>
            <a:r>
              <a:rPr lang="zh-CN" altLang="en-US" sz="2400">
                <a:ea typeface="黑体" panose="02010609060101010101" pitchFamily="49" charset="-122"/>
                <a:cs typeface="Times New Roman" panose="02020603050405020304" pitchFamily="18" charset="0"/>
              </a:rPr>
              <a:t>。已知，在</a:t>
            </a:r>
            <a:r>
              <a:rPr lang="en-US" altLang="zh-CN" sz="2400">
                <a:ea typeface="黑体" panose="02010609060101010101" pitchFamily="49" charset="-122"/>
                <a:cs typeface="Times New Roman" panose="02020603050405020304" pitchFamily="18" charset="0"/>
              </a:rPr>
              <a:t>57</a:t>
            </a:r>
            <a:r>
              <a:rPr lang="en-US" altLang="zh-CN" sz="2400">
                <a:ea typeface="黑体" panose="02010609060101010101" pitchFamily="49" charset="-122"/>
                <a:cs typeface="Times New Roman" panose="02020603050405020304" pitchFamily="18" charset="0"/>
                <a:sym typeface="+mn-ea"/>
              </a:rPr>
              <a:t>℃</a:t>
            </a:r>
            <a:r>
              <a:rPr lang="zh-CN" altLang="en-US" sz="2400">
                <a:ea typeface="黑体" panose="02010609060101010101" pitchFamily="49" charset="-122"/>
                <a:cs typeface="Times New Roman" panose="02020603050405020304" pitchFamily="18" charset="0"/>
              </a:rPr>
              <a:t>，</a:t>
            </a:r>
            <a:r>
              <a:rPr lang="en-US" altLang="zh-CN" sz="2400" i="1">
                <a:ea typeface="黑体" panose="02010609060101010101" pitchFamily="49" charset="-122"/>
                <a:cs typeface="Times New Roman" panose="02020603050405020304" pitchFamily="18" charset="0"/>
              </a:rPr>
              <a:t>p</a:t>
            </a:r>
            <a:r>
              <a:rPr lang="en-US" altLang="zh-CN" sz="2400">
                <a:ea typeface="黑体" panose="02010609060101010101" pitchFamily="49" charset="-122"/>
                <a:cs typeface="Times New Roman" panose="02020603050405020304" pitchFamily="18" charset="0"/>
              </a:rPr>
              <a:t>(H</a:t>
            </a:r>
            <a:r>
              <a:rPr lang="en-US" altLang="zh-CN" sz="2400" baseline="-25000">
                <a:ea typeface="黑体" panose="02010609060101010101" pitchFamily="49" charset="-122"/>
                <a:cs typeface="Times New Roman" panose="02020603050405020304" pitchFamily="18" charset="0"/>
              </a:rPr>
              <a:t>2</a:t>
            </a:r>
            <a:r>
              <a:rPr lang="en-US" altLang="zh-CN" sz="2400">
                <a:ea typeface="黑体" panose="02010609060101010101" pitchFamily="49" charset="-122"/>
                <a:cs typeface="Times New Roman" panose="02020603050405020304" pitchFamily="18" charset="0"/>
              </a:rPr>
              <a:t>O)=17 kPa</a:t>
            </a:r>
            <a:r>
              <a:rPr lang="zh-CN" altLang="en-US" sz="2400">
                <a:ea typeface="黑体" panose="02010609060101010101" pitchFamily="49" charset="-122"/>
                <a:cs typeface="Times New Roman" panose="02020603050405020304" pitchFamily="18" charset="0"/>
              </a:rPr>
              <a:t>；在</a:t>
            </a:r>
            <a:r>
              <a:rPr lang="en-US" altLang="zh-CN" sz="2400">
                <a:ea typeface="黑体" panose="02010609060101010101" pitchFamily="49" charset="-122"/>
                <a:cs typeface="Times New Roman" panose="02020603050405020304" pitchFamily="18" charset="0"/>
              </a:rPr>
              <a:t>10℃</a:t>
            </a:r>
            <a:r>
              <a:rPr lang="zh-CN" altLang="en-US" sz="2400">
                <a:ea typeface="黑体" panose="02010609060101010101" pitchFamily="49" charset="-122"/>
                <a:cs typeface="Times New Roman" panose="02020603050405020304" pitchFamily="18" charset="0"/>
              </a:rPr>
              <a:t>，</a:t>
            </a:r>
            <a:r>
              <a:rPr lang="en-US" altLang="zh-CN" sz="2400" i="1">
                <a:ea typeface="黑体" panose="02010609060101010101" pitchFamily="49" charset="-122"/>
                <a:cs typeface="Times New Roman" panose="02020603050405020304" pitchFamily="18" charset="0"/>
                <a:sym typeface="+mn-ea"/>
              </a:rPr>
              <a:t>p</a:t>
            </a:r>
            <a:r>
              <a:rPr lang="en-US" altLang="zh-CN" sz="2400">
                <a:ea typeface="黑体" panose="02010609060101010101" pitchFamily="49" charset="-122"/>
                <a:cs typeface="Times New Roman" panose="02020603050405020304" pitchFamily="18" charset="0"/>
                <a:sym typeface="+mn-ea"/>
              </a:rPr>
              <a:t>(H</a:t>
            </a:r>
            <a:r>
              <a:rPr lang="en-US" altLang="zh-CN" sz="2400" baseline="-25000">
                <a:ea typeface="黑体" panose="02010609060101010101" pitchFamily="49" charset="-122"/>
                <a:cs typeface="Times New Roman" panose="02020603050405020304" pitchFamily="18" charset="0"/>
                <a:sym typeface="+mn-ea"/>
              </a:rPr>
              <a:t>2</a:t>
            </a:r>
            <a:r>
              <a:rPr lang="en-US" altLang="zh-CN" sz="2400">
                <a:ea typeface="黑体" panose="02010609060101010101" pitchFamily="49" charset="-122"/>
                <a:cs typeface="Times New Roman" panose="02020603050405020304" pitchFamily="18" charset="0"/>
                <a:sym typeface="+mn-ea"/>
              </a:rPr>
              <a:t>O)=1.2 kPa</a:t>
            </a:r>
            <a:r>
              <a:rPr lang="zh-CN" altLang="en-US" sz="2400">
                <a:ea typeface="黑体" panose="02010609060101010101" pitchFamily="49" charset="-122"/>
                <a:cs typeface="Times New Roman" panose="02020603050405020304" pitchFamily="18" charset="0"/>
                <a:sym typeface="+mn-ea"/>
              </a:rPr>
              <a:t>，问：</a:t>
            </a:r>
            <a:endParaRPr lang="zh-CN" altLang="en-US" sz="2400">
              <a:ea typeface="黑体" panose="02010609060101010101" pitchFamily="49" charset="-122"/>
              <a:cs typeface="Times New Roman" panose="02020603050405020304" pitchFamily="18" charset="0"/>
              <a:sym typeface="+mn-ea"/>
            </a:endParaRPr>
          </a:p>
          <a:p>
            <a:endParaRPr lang="zh-CN" altLang="en-US" sz="2400">
              <a:ea typeface="黑体" panose="02010609060101010101" pitchFamily="49" charset="-122"/>
              <a:cs typeface="Times New Roman" panose="02020603050405020304" pitchFamily="18" charset="0"/>
              <a:sym typeface="+mn-ea"/>
            </a:endParaRPr>
          </a:p>
          <a:p>
            <a:r>
              <a:rPr lang="en-US" altLang="zh-CN" sz="2400">
                <a:ea typeface="黑体" panose="02010609060101010101" pitchFamily="49" charset="-122"/>
                <a:cs typeface="Times New Roman" panose="02020603050405020304" pitchFamily="18" charset="0"/>
                <a:sym typeface="+mn-ea"/>
              </a:rPr>
              <a:t>(1) </a:t>
            </a:r>
            <a:r>
              <a:rPr lang="zh-CN" altLang="en-US" sz="2400">
                <a:ea typeface="黑体" panose="02010609060101010101" pitchFamily="49" charset="-122"/>
                <a:cs typeface="Times New Roman" panose="02020603050405020304" pitchFamily="18" charset="0"/>
                <a:sym typeface="+mn-ea"/>
              </a:rPr>
              <a:t>温度不变，若压力降为</a:t>
            </a:r>
            <a:r>
              <a:rPr lang="en-US" altLang="zh-CN" sz="2400">
                <a:ea typeface="黑体" panose="02010609060101010101" pitchFamily="49" charset="-122"/>
                <a:cs typeface="Times New Roman" panose="02020603050405020304" pitchFamily="18" charset="0"/>
                <a:sym typeface="+mn-ea"/>
              </a:rPr>
              <a:t>5.00</a:t>
            </a:r>
            <a:r>
              <a:rPr lang="en-US" altLang="zh-CN" sz="2400">
                <a:ea typeface="黑体" panose="02010609060101010101" pitchFamily="49" charset="-122"/>
                <a:cs typeface="Times New Roman" panose="02020603050405020304" pitchFamily="18" charset="0"/>
                <a:sym typeface="+mn-ea"/>
              </a:rPr>
              <a:t>×10</a:t>
            </a:r>
            <a:r>
              <a:rPr lang="en-US" altLang="zh-CN" sz="2400" baseline="30000">
                <a:ea typeface="黑体" panose="02010609060101010101" pitchFamily="49" charset="-122"/>
                <a:cs typeface="Times New Roman" panose="02020603050405020304" pitchFamily="18" charset="0"/>
                <a:sym typeface="+mn-ea"/>
              </a:rPr>
              <a:t>4</a:t>
            </a:r>
            <a:r>
              <a:rPr lang="en-US" altLang="zh-CN" sz="2400">
                <a:ea typeface="黑体" panose="02010609060101010101" pitchFamily="49" charset="-122"/>
                <a:cs typeface="Times New Roman" panose="02020603050405020304" pitchFamily="18" charset="0"/>
                <a:sym typeface="+mn-ea"/>
              </a:rPr>
              <a:t>Pa</a:t>
            </a:r>
            <a:r>
              <a:rPr lang="zh-CN" altLang="en-US" sz="2400">
                <a:ea typeface="黑体" panose="02010609060101010101" pitchFamily="49" charset="-122"/>
                <a:cs typeface="Times New Roman" panose="02020603050405020304" pitchFamily="18" charset="0"/>
                <a:sym typeface="+mn-ea"/>
              </a:rPr>
              <a:t>时，该气体体积变为多少？</a:t>
            </a:r>
            <a:endParaRPr lang="zh-CN" altLang="en-US" sz="2400">
              <a:ea typeface="黑体" panose="02010609060101010101" pitchFamily="49" charset="-122"/>
              <a:cs typeface="Times New Roman" panose="02020603050405020304" pitchFamily="18" charset="0"/>
              <a:sym typeface="+mn-ea"/>
            </a:endParaRPr>
          </a:p>
          <a:p>
            <a:r>
              <a:rPr lang="en-US" altLang="zh-CN" sz="2400">
                <a:ea typeface="黑体" panose="02010609060101010101" pitchFamily="49" charset="-122"/>
                <a:cs typeface="Times New Roman" panose="02020603050405020304" pitchFamily="18" charset="0"/>
                <a:sym typeface="+mn-ea"/>
              </a:rPr>
              <a:t>(2) </a:t>
            </a:r>
            <a:r>
              <a:rPr lang="zh-CN" altLang="en-US" sz="2400">
                <a:ea typeface="黑体" panose="02010609060101010101" pitchFamily="49" charset="-122"/>
                <a:cs typeface="Times New Roman" panose="02020603050405020304" pitchFamily="18" charset="0"/>
                <a:sym typeface="+mn-ea"/>
              </a:rPr>
              <a:t>温度不变，若压力增加为</a:t>
            </a:r>
            <a:r>
              <a:rPr lang="en-US" altLang="zh-CN" sz="2400">
                <a:ea typeface="黑体" panose="02010609060101010101" pitchFamily="49" charset="-122"/>
                <a:cs typeface="Times New Roman" panose="02020603050405020304" pitchFamily="18" charset="0"/>
                <a:sym typeface="+mn-ea"/>
              </a:rPr>
              <a:t>2.00×10</a:t>
            </a:r>
            <a:r>
              <a:rPr lang="en-US" altLang="zh-CN" sz="2400" baseline="30000">
                <a:ea typeface="黑体" panose="02010609060101010101" pitchFamily="49" charset="-122"/>
                <a:cs typeface="Times New Roman" panose="02020603050405020304" pitchFamily="18" charset="0"/>
                <a:sym typeface="+mn-ea"/>
              </a:rPr>
              <a:t>5</a:t>
            </a:r>
            <a:r>
              <a:rPr lang="en-US" altLang="zh-CN" sz="2400">
                <a:ea typeface="黑体" panose="02010609060101010101" pitchFamily="49" charset="-122"/>
                <a:cs typeface="Times New Roman" panose="02020603050405020304" pitchFamily="18" charset="0"/>
                <a:sym typeface="+mn-ea"/>
              </a:rPr>
              <a:t>Pa</a:t>
            </a:r>
            <a:r>
              <a:rPr lang="zh-CN" altLang="en-US" sz="2400">
                <a:ea typeface="黑体" panose="02010609060101010101" pitchFamily="49" charset="-122"/>
                <a:cs typeface="Times New Roman" panose="02020603050405020304" pitchFamily="18" charset="0"/>
                <a:sym typeface="+mn-ea"/>
              </a:rPr>
              <a:t>时，该气体体积又变为多少？</a:t>
            </a:r>
            <a:endParaRPr lang="zh-CN" altLang="en-US" sz="2400">
              <a:ea typeface="黑体" panose="02010609060101010101" pitchFamily="49" charset="-122"/>
              <a:cs typeface="Times New Roman" panose="02020603050405020304" pitchFamily="18" charset="0"/>
              <a:sym typeface="+mn-ea"/>
            </a:endParaRPr>
          </a:p>
          <a:p>
            <a:r>
              <a:rPr lang="en-US" altLang="zh-CN" sz="2400">
                <a:ea typeface="黑体" panose="02010609060101010101" pitchFamily="49" charset="-122"/>
                <a:cs typeface="Times New Roman" panose="02020603050405020304" pitchFamily="18" charset="0"/>
                <a:sym typeface="+mn-ea"/>
              </a:rPr>
              <a:t>(3) </a:t>
            </a:r>
            <a:r>
              <a:rPr lang="zh-CN" altLang="en-US" sz="2400">
                <a:ea typeface="黑体" panose="02010609060101010101" pitchFamily="49" charset="-122"/>
                <a:cs typeface="Times New Roman" panose="02020603050405020304" pitchFamily="18" charset="0"/>
                <a:sym typeface="+mn-ea"/>
              </a:rPr>
              <a:t>压力不变，若温度升高到</a:t>
            </a:r>
            <a:r>
              <a:rPr lang="en-US" altLang="zh-CN" sz="2400">
                <a:ea typeface="黑体" panose="02010609060101010101" pitchFamily="49" charset="-122"/>
                <a:cs typeface="Times New Roman" panose="02020603050405020304" pitchFamily="18" charset="0"/>
                <a:sym typeface="+mn-ea"/>
              </a:rPr>
              <a:t>100</a:t>
            </a:r>
            <a:r>
              <a:rPr lang="en-US" altLang="zh-CN" sz="2400">
                <a:ea typeface="黑体" panose="02010609060101010101" pitchFamily="49" charset="-122"/>
                <a:cs typeface="Times New Roman" panose="02020603050405020304" pitchFamily="18" charset="0"/>
                <a:sym typeface="+mn-ea"/>
              </a:rPr>
              <a:t>℃</a:t>
            </a:r>
            <a:r>
              <a:rPr lang="zh-CN" altLang="en-US" sz="2400">
                <a:ea typeface="黑体" panose="02010609060101010101" pitchFamily="49" charset="-122"/>
                <a:cs typeface="Times New Roman" panose="02020603050405020304" pitchFamily="18" charset="0"/>
                <a:sym typeface="+mn-ea"/>
              </a:rPr>
              <a:t>，该气体体积应是多少？</a:t>
            </a:r>
            <a:endParaRPr lang="zh-CN" altLang="en-US" sz="2400">
              <a:ea typeface="黑体" panose="02010609060101010101" pitchFamily="49" charset="-122"/>
              <a:cs typeface="Times New Roman" panose="02020603050405020304" pitchFamily="18" charset="0"/>
              <a:sym typeface="+mn-ea"/>
            </a:endParaRPr>
          </a:p>
          <a:p>
            <a:r>
              <a:rPr lang="en-US" altLang="zh-CN" sz="2400">
                <a:ea typeface="黑体" panose="02010609060101010101" pitchFamily="49" charset="-122"/>
                <a:cs typeface="Times New Roman" panose="02020603050405020304" pitchFamily="18" charset="0"/>
                <a:sym typeface="+mn-ea"/>
              </a:rPr>
              <a:t>(4) </a:t>
            </a:r>
            <a:r>
              <a:rPr lang="zh-CN" altLang="en-US" sz="2400">
                <a:ea typeface="黑体" panose="02010609060101010101" pitchFamily="49" charset="-122"/>
                <a:cs typeface="Times New Roman" panose="02020603050405020304" pitchFamily="18" charset="0"/>
                <a:sym typeface="+mn-ea"/>
              </a:rPr>
              <a:t>压力不变，若温度降为</a:t>
            </a:r>
            <a:r>
              <a:rPr lang="en-US" altLang="zh-CN" sz="2400">
                <a:ea typeface="黑体" panose="02010609060101010101" pitchFamily="49" charset="-122"/>
                <a:cs typeface="Times New Roman" panose="02020603050405020304" pitchFamily="18" charset="0"/>
                <a:sym typeface="+mn-ea"/>
              </a:rPr>
              <a:t>10</a:t>
            </a:r>
            <a:r>
              <a:rPr lang="en-US" altLang="zh-CN" sz="2400">
                <a:ea typeface="黑体" panose="02010609060101010101" pitchFamily="49" charset="-122"/>
                <a:cs typeface="Times New Roman" panose="02020603050405020304" pitchFamily="18" charset="0"/>
                <a:sym typeface="+mn-ea"/>
              </a:rPr>
              <a:t>℃</a:t>
            </a:r>
            <a:r>
              <a:rPr lang="zh-CN" altLang="en-US" sz="2400">
                <a:ea typeface="黑体" panose="02010609060101010101" pitchFamily="49" charset="-122"/>
                <a:cs typeface="Times New Roman" panose="02020603050405020304" pitchFamily="18" charset="0"/>
                <a:sym typeface="+mn-ea"/>
              </a:rPr>
              <a:t>，该气体体积应是多少？</a:t>
            </a:r>
            <a:endParaRPr lang="zh-CN" altLang="en-US" sz="2400">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9" name="Text Box 3"/>
          <p:cNvSpPr txBox="1">
            <a:spLocks noChangeArrowheads="1"/>
          </p:cNvSpPr>
          <p:nvPr/>
        </p:nvSpPr>
        <p:spPr bwMode="auto">
          <a:xfrm>
            <a:off x="699333" y="1045850"/>
            <a:ext cx="6553448" cy="521970"/>
          </a:xfrm>
          <a:prstGeom prst="rect">
            <a:avLst/>
          </a:prstGeom>
          <a:noFill/>
          <a:ln w="9525">
            <a:noFill/>
            <a:miter lim="800000"/>
          </a:ln>
          <a:effectLst/>
        </p:spPr>
        <p:txBody>
          <a:bodyPr>
            <a:spAutoFit/>
          </a:bodyPr>
          <a:lstStyle/>
          <a:p>
            <a:pPr marL="0" indent="0">
              <a:spcAft>
                <a:spcPct val="50000"/>
              </a:spcAft>
              <a:buClr>
                <a:srgbClr val="7030A0"/>
              </a:buClr>
              <a:buNone/>
              <a:defRPr/>
            </a:pPr>
            <a:r>
              <a:rPr kumimoji="0" lang="zh-CN" altLang="en-US" sz="2800" b="1" dirty="0">
                <a:solidFill>
                  <a:srgbClr val="D36871"/>
                </a:solidFill>
                <a:latin typeface="黑体" panose="02010609060101010101" pitchFamily="49" charset="-122"/>
                <a:ea typeface="黑体" panose="02010609060101010101" pitchFamily="49" charset="-122"/>
              </a:rPr>
              <a:t>实际气体对理想气体的</a:t>
            </a:r>
            <a:r>
              <a:rPr kumimoji="0" lang="zh-CN" altLang="en-US" sz="2800" b="1" dirty="0" smtClean="0">
                <a:solidFill>
                  <a:srgbClr val="D36871"/>
                </a:solidFill>
                <a:latin typeface="黑体" panose="02010609060101010101" pitchFamily="49" charset="-122"/>
                <a:ea typeface="黑体" panose="02010609060101010101" pitchFamily="49" charset="-122"/>
              </a:rPr>
              <a:t>偏离</a:t>
            </a:r>
            <a:r>
              <a:rPr kumimoji="0" lang="zh-CN" altLang="en-US" sz="2800" b="1" dirty="0">
                <a:solidFill>
                  <a:srgbClr val="D36871"/>
                </a:solidFill>
                <a:effectLst>
                  <a:outerShdw blurRad="38100" dist="38100" dir="2700000" algn="tl">
                    <a:srgbClr val="000000"/>
                  </a:outerShdw>
                </a:effectLst>
                <a:latin typeface="黑体" panose="02010609060101010101" pitchFamily="49" charset="-122"/>
                <a:ea typeface="黑体" panose="02010609060101010101" pitchFamily="49" charset="-122"/>
              </a:rPr>
              <a:t>    </a:t>
            </a:r>
            <a:endParaRPr kumimoji="0" lang="zh-CN" altLang="en-US" sz="2800" b="1" dirty="0">
              <a:solidFill>
                <a:srgbClr val="D36871"/>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577541" name="Text Box 5"/>
          <p:cNvSpPr txBox="1">
            <a:spLocks noChangeArrowheads="1"/>
          </p:cNvSpPr>
          <p:nvPr/>
        </p:nvSpPr>
        <p:spPr bwMode="auto">
          <a:xfrm>
            <a:off x="4211960" y="1923375"/>
            <a:ext cx="5383058" cy="1010213"/>
          </a:xfrm>
          <a:prstGeom prst="rect">
            <a:avLst/>
          </a:prstGeom>
          <a:noFill/>
          <a:ln w="9525">
            <a:noFill/>
            <a:miter lim="800000"/>
          </a:ln>
          <a:effectLst/>
        </p:spPr>
        <p:txBody>
          <a:bodyPr>
            <a:spAutoFit/>
          </a:bodyPr>
          <a:lstStyle/>
          <a:p>
            <a:pPr>
              <a:lnSpc>
                <a:spcPct val="120000"/>
              </a:lnSpc>
              <a:spcAft>
                <a:spcPct val="20000"/>
              </a:spcAft>
              <a:buClr>
                <a:schemeClr val="accent2">
                  <a:lumMod val="75000"/>
                </a:schemeClr>
              </a:buClr>
              <a:defRPr/>
            </a:pPr>
            <a:r>
              <a:rPr kumimoji="0" lang="zh-CN" altLang="en-US" sz="2400" dirty="0" smtClean="0">
                <a:ea typeface="黑体" panose="02010609060101010101" pitchFamily="49" charset="-122"/>
                <a:cs typeface="Times New Roman" panose="02020603050405020304" pitchFamily="18" charset="0"/>
              </a:rPr>
              <a:t>压缩系数</a:t>
            </a:r>
            <a:r>
              <a:rPr kumimoji="0" lang="en-US" altLang="zh-CN" sz="2400" dirty="0">
                <a:ea typeface="黑体" panose="02010609060101010101" pitchFamily="49" charset="-122"/>
                <a:cs typeface="Times New Roman" panose="02020603050405020304" pitchFamily="18" charset="0"/>
              </a:rPr>
              <a:t>(</a:t>
            </a:r>
            <a:r>
              <a:rPr kumimoji="0" lang="en-US" altLang="zh-CN" sz="2400" i="1" dirty="0">
                <a:ea typeface="黑体" panose="02010609060101010101" pitchFamily="49" charset="-122"/>
                <a:cs typeface="Times New Roman" panose="02020603050405020304" pitchFamily="18" charset="0"/>
              </a:rPr>
              <a:t>Z</a:t>
            </a:r>
            <a:r>
              <a:rPr kumimoji="0" lang="en-US" altLang="zh-CN" sz="2400" dirty="0" smtClean="0">
                <a:ea typeface="黑体" panose="02010609060101010101" pitchFamily="49" charset="-122"/>
                <a:cs typeface="Times New Roman" panose="02020603050405020304" pitchFamily="18" charset="0"/>
              </a:rPr>
              <a:t>)</a:t>
            </a:r>
            <a:endParaRPr kumimoji="0" lang="en-US" altLang="zh-CN" sz="2400" dirty="0" smtClean="0">
              <a:ea typeface="黑体" panose="02010609060101010101" pitchFamily="49" charset="-122"/>
              <a:cs typeface="Times New Roman" panose="02020603050405020304" pitchFamily="18" charset="0"/>
            </a:endParaRPr>
          </a:p>
          <a:p>
            <a:pPr>
              <a:lnSpc>
                <a:spcPct val="120000"/>
              </a:lnSpc>
              <a:spcAft>
                <a:spcPct val="20000"/>
              </a:spcAft>
              <a:defRPr/>
            </a:pPr>
            <a:r>
              <a:rPr kumimoji="0" lang="zh-CN" altLang="en-US" sz="2400" dirty="0" smtClean="0">
                <a:ea typeface="黑体" panose="02010609060101010101" pitchFamily="49" charset="-122"/>
                <a:cs typeface="Times New Roman" panose="02020603050405020304" pitchFamily="18" charset="0"/>
              </a:rPr>
              <a:t>实际</a:t>
            </a:r>
            <a:r>
              <a:rPr kumimoji="0" lang="zh-CN" altLang="en-US" sz="2400" dirty="0">
                <a:ea typeface="黑体" panose="02010609060101010101" pitchFamily="49" charset="-122"/>
                <a:cs typeface="Times New Roman" panose="02020603050405020304" pitchFamily="18" charset="0"/>
              </a:rPr>
              <a:t>气体的实验值和理想值的</a:t>
            </a:r>
            <a:r>
              <a:rPr kumimoji="0" lang="zh-CN" altLang="en-US" sz="2400" dirty="0" smtClean="0">
                <a:ea typeface="黑体" panose="02010609060101010101" pitchFamily="49" charset="-122"/>
                <a:cs typeface="Times New Roman" panose="02020603050405020304" pitchFamily="18" charset="0"/>
              </a:rPr>
              <a:t>偏差</a:t>
            </a:r>
            <a:endParaRPr kumimoji="0" lang="zh-CN" altLang="en-US" sz="2400" dirty="0">
              <a:ea typeface="黑体" panose="02010609060101010101" pitchFamily="49" charset="-122"/>
              <a:cs typeface="Times New Roman" panose="02020603050405020304" pitchFamily="18" charset="0"/>
            </a:endParaRPr>
          </a:p>
        </p:txBody>
      </p:sp>
      <p:pic>
        <p:nvPicPr>
          <p:cNvPr id="577544" name="Picture 8"/>
          <p:cNvPicPr>
            <a:picLocks noChangeAspect="1" noChangeArrowheads="1"/>
          </p:cNvPicPr>
          <p:nvPr/>
        </p:nvPicPr>
        <p:blipFill>
          <a:blip r:embed="rId1" cstate="print">
            <a:extLst>
              <a:ext uri="{28A0092B-C50C-407E-A947-70E740481C1C}">
                <a14:useLocalDpi xmlns:a14="http://schemas.microsoft.com/office/drawing/2010/main" val="0"/>
              </a:ext>
            </a:extLst>
          </a:blip>
          <a:srcRect t="1085"/>
          <a:stretch>
            <a:fillRect/>
          </a:stretch>
        </p:blipFill>
        <p:spPr bwMode="auto">
          <a:xfrm>
            <a:off x="569130" y="1689937"/>
            <a:ext cx="3243133" cy="3179223"/>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b="1" dirty="0"/>
              <a:t>2.3 </a:t>
            </a:r>
            <a:r>
              <a:rPr lang="zh-CN" altLang="en-US" b="1" dirty="0" smtClean="0"/>
              <a:t>实际</a:t>
            </a:r>
            <a:r>
              <a:rPr lang="zh-CN" altLang="en-US" b="1" dirty="0"/>
              <a:t>气体和</a:t>
            </a:r>
            <a:r>
              <a:rPr lang="en-GB" altLang="zh-CN" b="1" dirty="0"/>
              <a:t>van der Waals</a:t>
            </a:r>
            <a:r>
              <a:rPr lang="zh-CN" altLang="en-US" b="1" dirty="0" smtClean="0"/>
              <a:t>方程</a:t>
            </a:r>
            <a:endParaRPr lang="zh-CN" altLang="en-US" b="1" dirty="0"/>
          </a:p>
        </p:txBody>
      </p:sp>
      <p:sp>
        <p:nvSpPr>
          <p:cNvPr id="9" name="TextBox 9"/>
          <p:cNvSpPr txBox="1">
            <a:spLocks noChangeArrowheads="1"/>
          </p:cNvSpPr>
          <p:nvPr/>
        </p:nvSpPr>
        <p:spPr bwMode="auto">
          <a:xfrm>
            <a:off x="898267" y="5306886"/>
            <a:ext cx="7418149" cy="830997"/>
          </a:xfrm>
          <a:prstGeom prst="rect">
            <a:avLst/>
          </a:prstGeom>
          <a:solidFill>
            <a:schemeClr val="accent3">
              <a:lumMod val="20000"/>
              <a:lumOff val="80000"/>
            </a:schemeClr>
          </a:solidFill>
          <a:ln>
            <a:noFill/>
          </a:ln>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0" dirty="0">
                <a:solidFill>
                  <a:srgbClr val="FF0000"/>
                </a:solidFill>
                <a:latin typeface="黑体" panose="02010609060101010101" pitchFamily="49" charset="-122"/>
                <a:ea typeface="黑体" panose="02010609060101010101" pitchFamily="49" charset="-122"/>
              </a:rPr>
              <a:t>偏离与</a:t>
            </a:r>
            <a:r>
              <a:rPr lang="zh-CN" altLang="en-US" b="0" dirty="0" smtClean="0">
                <a:solidFill>
                  <a:srgbClr val="FF0000"/>
                </a:solidFill>
                <a:latin typeface="黑体" panose="02010609060101010101" pitchFamily="49" charset="-122"/>
                <a:ea typeface="黑体" panose="02010609060101010101" pitchFamily="49" charset="-122"/>
              </a:rPr>
              <a:t>沸点的高低相关：</a:t>
            </a:r>
            <a:br>
              <a:rPr lang="en-US" altLang="zh-CN" b="0" dirty="0" smtClean="0">
                <a:solidFill>
                  <a:srgbClr val="0000FF"/>
                </a:solidFill>
                <a:latin typeface="黑体" panose="02010609060101010101" pitchFamily="49" charset="-122"/>
                <a:ea typeface="黑体" panose="02010609060101010101" pitchFamily="49" charset="-122"/>
              </a:rPr>
            </a:br>
            <a:r>
              <a:rPr lang="zh-CN" altLang="en-US" b="0" dirty="0" smtClean="0">
                <a:solidFill>
                  <a:srgbClr val="0000FF"/>
                </a:solidFill>
                <a:latin typeface="黑体" panose="02010609060101010101" pitchFamily="49" charset="-122"/>
                <a:ea typeface="黑体" panose="02010609060101010101" pitchFamily="49" charset="-122"/>
              </a:rPr>
              <a:t>沸点低的气体在</a:t>
            </a:r>
            <a:r>
              <a:rPr lang="zh-CN" altLang="en-US" dirty="0" smtClean="0">
                <a:solidFill>
                  <a:srgbClr val="00B050"/>
                </a:solidFill>
                <a:latin typeface="黑体" panose="02010609060101010101" pitchFamily="49" charset="-122"/>
                <a:ea typeface="黑体" panose="02010609060101010101" pitchFamily="49" charset="-122"/>
              </a:rPr>
              <a:t>较高</a:t>
            </a:r>
            <a:r>
              <a:rPr lang="zh-CN" altLang="en-US" dirty="0" smtClean="0">
                <a:solidFill>
                  <a:srgbClr val="00B050"/>
                </a:solidFill>
                <a:latin typeface="黑体" panose="02010609060101010101" pitchFamily="49" charset="-122"/>
                <a:ea typeface="黑体" panose="02010609060101010101" pitchFamily="49" charset="-122"/>
              </a:rPr>
              <a:t>温度和较低</a:t>
            </a:r>
            <a:r>
              <a:rPr lang="zh-CN" altLang="en-US" dirty="0" smtClean="0">
                <a:solidFill>
                  <a:srgbClr val="00B050"/>
                </a:solidFill>
                <a:latin typeface="黑体" panose="02010609060101010101" pitchFamily="49" charset="-122"/>
                <a:ea typeface="黑体" panose="02010609060101010101" pitchFamily="49" charset="-122"/>
              </a:rPr>
              <a:t>压力</a:t>
            </a:r>
            <a:r>
              <a:rPr lang="zh-CN" altLang="en-US" b="0" dirty="0" smtClean="0">
                <a:solidFill>
                  <a:srgbClr val="0000FF"/>
                </a:solidFill>
                <a:latin typeface="黑体" panose="02010609060101010101" pitchFamily="49" charset="-122"/>
                <a:ea typeface="黑体" panose="02010609060101010101" pitchFamily="49" charset="-122"/>
              </a:rPr>
              <a:t>时偏差小</a:t>
            </a:r>
            <a:endParaRPr lang="zh-CN" altLang="en-US" b="0" dirty="0">
              <a:solidFill>
                <a:srgbClr val="0000FF"/>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3" name="文本框 2"/>
              <p:cNvSpPr txBox="1"/>
              <p:nvPr/>
            </p:nvSpPr>
            <p:spPr>
              <a:xfrm>
                <a:off x="4283968" y="3361405"/>
                <a:ext cx="1845633" cy="10371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𝑍</m:t>
                      </m:r>
                      <m:r>
                        <a:rPr lang="en-US" altLang="zh-CN" sz="3600" b="0" i="1" smtClean="0">
                          <a:latin typeface="Cambria Math" panose="02040503050406030204" pitchFamily="18" charset="0"/>
                        </a:rPr>
                        <m:t>=</m:t>
                      </m:r>
                      <m:f>
                        <m:fPr>
                          <m:ctrlPr>
                            <a:rPr lang="en-US" altLang="zh-CN" sz="3600" b="0" i="1" smtClean="0">
                              <a:latin typeface="Cambria Math" panose="02040503050406030204" pitchFamily="18" charset="0"/>
                            </a:rPr>
                          </m:ctrlPr>
                        </m:fPr>
                        <m:num>
                          <m:r>
                            <a:rPr lang="en-US" altLang="zh-CN" sz="3600" b="0" i="1" smtClean="0">
                              <a:latin typeface="Cambria Math" panose="02040503050406030204" pitchFamily="18" charset="0"/>
                            </a:rPr>
                            <m:t>𝑝𝑉</m:t>
                          </m:r>
                        </m:num>
                        <m:den>
                          <m:r>
                            <a:rPr lang="en-US" altLang="zh-CN" sz="3600" b="0" i="1" smtClean="0">
                              <a:latin typeface="Cambria Math" panose="02040503050406030204" pitchFamily="18" charset="0"/>
                            </a:rPr>
                            <m:t>𝑛𝑅𝑇</m:t>
                          </m:r>
                        </m:den>
                      </m:f>
                    </m:oMath>
                  </m:oMathPara>
                </a14:m>
                <a:endParaRPr lang="zh-CN" altLang="en-US" sz="3600" dirty="0"/>
              </a:p>
            </p:txBody>
          </p:sp>
        </mc:Choice>
        <mc:Fallback>
          <p:sp>
            <p:nvSpPr>
              <p:cNvPr id="3" name="文本框 2"/>
              <p:cNvSpPr txBox="1">
                <a:spLocks noRot="1" noChangeAspect="1" noMove="1" noResize="1" noEditPoints="1" noAdjustHandles="1" noChangeArrowheads="1" noChangeShapeType="1" noTextEdit="1"/>
              </p:cNvSpPr>
              <p:nvPr/>
            </p:nvSpPr>
            <p:spPr>
              <a:xfrm>
                <a:off x="4283968" y="3361405"/>
                <a:ext cx="1845633" cy="1037143"/>
              </a:xfrm>
              <a:prstGeom prst="rect">
                <a:avLst/>
              </a:prstGeom>
              <a:blipFill rotWithShape="1">
                <a:blip r:embed="rId2"/>
                <a:stretch>
                  <a:fillRect l="-14" t="-34" r="-2721" b="52"/>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7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9" name="Text Box 3"/>
          <p:cNvSpPr txBox="1">
            <a:spLocks noChangeArrowheads="1"/>
          </p:cNvSpPr>
          <p:nvPr/>
        </p:nvSpPr>
        <p:spPr bwMode="auto">
          <a:xfrm>
            <a:off x="827584" y="560601"/>
            <a:ext cx="6553448" cy="540725"/>
          </a:xfrm>
          <a:prstGeom prst="rect">
            <a:avLst/>
          </a:prstGeom>
          <a:noFill/>
          <a:ln w="9525">
            <a:noFill/>
            <a:miter lim="800000"/>
          </a:ln>
          <a:effectLst/>
        </p:spPr>
        <p:txBody>
          <a:bodyPr>
            <a:spAutoFit/>
          </a:bodyPr>
          <a:lstStyle/>
          <a:p>
            <a:pPr>
              <a:lnSpc>
                <a:spcPct val="120000"/>
              </a:lnSpc>
              <a:defRPr/>
            </a:pPr>
            <a:r>
              <a:rPr kumimoji="0" lang="zh-CN" altLang="en-US" sz="2800" dirty="0" smtClean="0">
                <a:solidFill>
                  <a:srgbClr val="C00000"/>
                </a:solidFill>
                <a:effectLst>
                  <a:outerShdw blurRad="38100" dist="38100" dir="2700000" algn="tl">
                    <a:srgbClr val="000000"/>
                  </a:outerShdw>
                </a:effectLst>
                <a:latin typeface="黑体" panose="02010609060101010101" pitchFamily="49" charset="-122"/>
                <a:ea typeface="黑体" panose="02010609060101010101" pitchFamily="49" charset="-122"/>
              </a:rPr>
              <a:t>    </a:t>
            </a:r>
            <a:endParaRPr kumimoji="0" lang="zh-CN" altLang="en-US" sz="2800" dirty="0">
              <a:solidFill>
                <a:srgbClr val="C000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577541" name="Text Box 5"/>
          <p:cNvSpPr txBox="1">
            <a:spLocks noChangeArrowheads="1"/>
          </p:cNvSpPr>
          <p:nvPr/>
        </p:nvSpPr>
        <p:spPr bwMode="auto">
          <a:xfrm>
            <a:off x="3760942" y="1757035"/>
            <a:ext cx="5383058" cy="1052596"/>
          </a:xfrm>
          <a:prstGeom prst="rect">
            <a:avLst/>
          </a:prstGeom>
          <a:noFill/>
          <a:ln w="9525">
            <a:noFill/>
            <a:miter lim="800000"/>
          </a:ln>
          <a:effectLst/>
        </p:spPr>
        <p:txBody>
          <a:bodyPr>
            <a:spAutoFit/>
          </a:bodyPr>
          <a:lstStyle/>
          <a:p>
            <a:pPr>
              <a:lnSpc>
                <a:spcPct val="120000"/>
              </a:lnSpc>
              <a:spcAft>
                <a:spcPct val="20000"/>
              </a:spcAft>
              <a:buClr>
                <a:schemeClr val="accent2">
                  <a:lumMod val="75000"/>
                </a:schemeClr>
              </a:buClr>
              <a:defRPr/>
            </a:pPr>
            <a:r>
              <a:rPr kumimoji="0" lang="zh-CN" altLang="en-US" sz="2400" dirty="0" smtClean="0">
                <a:solidFill>
                  <a:srgbClr val="FF0000"/>
                </a:solidFill>
                <a:ea typeface="黑体" panose="02010609060101010101" pitchFamily="49" charset="-122"/>
                <a:cs typeface="Times New Roman" panose="02020603050405020304" pitchFamily="18" charset="0"/>
              </a:rPr>
              <a:t>压缩系数</a:t>
            </a:r>
            <a:r>
              <a:rPr kumimoji="0" lang="en-US" altLang="zh-CN" sz="2400" dirty="0">
                <a:solidFill>
                  <a:srgbClr val="FF0000"/>
                </a:solidFill>
                <a:ea typeface="黑体" panose="02010609060101010101" pitchFamily="49" charset="-122"/>
                <a:cs typeface="Times New Roman" panose="02020603050405020304" pitchFamily="18" charset="0"/>
              </a:rPr>
              <a:t>(</a:t>
            </a:r>
            <a:r>
              <a:rPr kumimoji="0" lang="en-US" altLang="zh-CN" sz="2400" i="1" dirty="0">
                <a:solidFill>
                  <a:srgbClr val="FF0000"/>
                </a:solidFill>
                <a:ea typeface="黑体" panose="02010609060101010101" pitchFamily="49" charset="-122"/>
                <a:cs typeface="Times New Roman" panose="02020603050405020304" pitchFamily="18" charset="0"/>
              </a:rPr>
              <a:t>Z</a:t>
            </a:r>
            <a:r>
              <a:rPr kumimoji="0" lang="en-US" altLang="zh-CN" sz="2400" dirty="0" smtClean="0">
                <a:solidFill>
                  <a:srgbClr val="FF0000"/>
                </a:solidFill>
                <a:ea typeface="黑体" panose="02010609060101010101" pitchFamily="49" charset="-122"/>
                <a:cs typeface="Times New Roman" panose="02020603050405020304" pitchFamily="18" charset="0"/>
              </a:rPr>
              <a:t>)</a:t>
            </a:r>
            <a:endParaRPr kumimoji="0" lang="en-US" altLang="zh-CN" sz="2400" dirty="0" smtClean="0">
              <a:solidFill>
                <a:srgbClr val="FF0000"/>
              </a:solidFill>
              <a:ea typeface="黑体" panose="02010609060101010101" pitchFamily="49" charset="-122"/>
              <a:cs typeface="Times New Roman" panose="02020603050405020304" pitchFamily="18" charset="0"/>
            </a:endParaRPr>
          </a:p>
          <a:p>
            <a:pPr>
              <a:lnSpc>
                <a:spcPct val="120000"/>
              </a:lnSpc>
              <a:spcAft>
                <a:spcPct val="20000"/>
              </a:spcAft>
              <a:defRPr/>
            </a:pPr>
            <a:r>
              <a:rPr kumimoji="0" lang="zh-CN" altLang="en-US" sz="2400" dirty="0" smtClean="0">
                <a:ea typeface="黑体" panose="02010609060101010101" pitchFamily="49" charset="-122"/>
                <a:cs typeface="Times New Roman" panose="02020603050405020304" pitchFamily="18" charset="0"/>
              </a:rPr>
              <a:t>实际</a:t>
            </a:r>
            <a:r>
              <a:rPr kumimoji="0" lang="zh-CN" altLang="en-US" sz="2400" dirty="0">
                <a:ea typeface="黑体" panose="02010609060101010101" pitchFamily="49" charset="-122"/>
                <a:cs typeface="Times New Roman" panose="02020603050405020304" pitchFamily="18" charset="0"/>
              </a:rPr>
              <a:t>气体的实验值和理想值的</a:t>
            </a:r>
            <a:r>
              <a:rPr kumimoji="0" lang="zh-CN" altLang="en-US" sz="2400" dirty="0" smtClean="0">
                <a:ea typeface="黑体" panose="02010609060101010101" pitchFamily="49" charset="-122"/>
                <a:cs typeface="Times New Roman" panose="02020603050405020304" pitchFamily="18" charset="0"/>
              </a:rPr>
              <a:t>偏差</a:t>
            </a:r>
            <a:endParaRPr kumimoji="0" lang="zh-CN" altLang="en-US" sz="2400" dirty="0">
              <a:ea typeface="黑体" panose="02010609060101010101" pitchFamily="49" charset="-122"/>
              <a:cs typeface="Times New Roman" panose="02020603050405020304" pitchFamily="18" charset="0"/>
            </a:endParaRPr>
          </a:p>
        </p:txBody>
      </p:sp>
      <p:sp>
        <p:nvSpPr>
          <p:cNvPr id="3" name="矩形 2"/>
          <p:cNvSpPr/>
          <p:nvPr/>
        </p:nvSpPr>
        <p:spPr>
          <a:xfrm>
            <a:off x="1115616" y="3501008"/>
            <a:ext cx="7056784" cy="2160591"/>
          </a:xfrm>
          <a:prstGeom prst="rect">
            <a:avLst/>
          </a:prstGeom>
          <a:solidFill>
            <a:schemeClr val="accent1">
              <a:lumMod val="20000"/>
              <a:lumOff val="80000"/>
            </a:schemeClr>
          </a:solidFill>
        </p:spPr>
        <p:txBody>
          <a:bodyPr wrap="square">
            <a:spAutoFit/>
          </a:bodyPr>
          <a:lstStyle/>
          <a:p>
            <a:pPr>
              <a:lnSpc>
                <a:spcPct val="120000"/>
              </a:lnSpc>
              <a:buClr>
                <a:schemeClr val="accent2">
                  <a:lumMod val="75000"/>
                </a:schemeClr>
              </a:buClr>
              <a:defRPr/>
            </a:pPr>
            <a:r>
              <a:rPr lang="zh-CN" altLang="en-US" sz="2800" dirty="0" smtClean="0">
                <a:solidFill>
                  <a:srgbClr val="FF0000"/>
                </a:solidFill>
                <a:ea typeface="黑体" panose="02010609060101010101" pitchFamily="49" charset="-122"/>
                <a:cs typeface="Times New Roman" panose="02020603050405020304" pitchFamily="18" charset="0"/>
              </a:rPr>
              <a:t>内聚力：</a:t>
            </a:r>
            <a:r>
              <a:rPr lang="zh-CN" altLang="en-US" sz="2800" dirty="0" smtClean="0">
                <a:ea typeface="黑体" panose="02010609060101010101" pitchFamily="49" charset="-122"/>
                <a:cs typeface="Times New Roman" panose="02020603050405020304" pitchFamily="18" charset="0"/>
              </a:rPr>
              <a:t>分子间</a:t>
            </a:r>
            <a:r>
              <a:rPr lang="zh-CN" altLang="en-US" sz="2800" dirty="0">
                <a:ea typeface="黑体" panose="02010609060101010101" pitchFamily="49" charset="-122"/>
                <a:cs typeface="Times New Roman" panose="02020603050405020304" pitchFamily="18" charset="0"/>
              </a:rPr>
              <a:t>存在</a:t>
            </a:r>
            <a:r>
              <a:rPr lang="zh-CN" altLang="en-US" sz="2800" dirty="0" smtClean="0">
                <a:ea typeface="黑体" panose="02010609060101010101" pitchFamily="49" charset="-122"/>
                <a:cs typeface="Times New Roman" panose="02020603050405020304" pitchFamily="18" charset="0"/>
              </a:rPr>
              <a:t>相互作用</a:t>
            </a:r>
            <a:endParaRPr lang="en-US" altLang="zh-CN" sz="2800" dirty="0" smtClean="0">
              <a:ea typeface="黑体" panose="02010609060101010101" pitchFamily="49" charset="-122"/>
              <a:cs typeface="Times New Roman" panose="02020603050405020304" pitchFamily="18" charset="0"/>
            </a:endParaRPr>
          </a:p>
          <a:p>
            <a:pPr marL="1437005" lvl="1">
              <a:lnSpc>
                <a:spcPct val="120000"/>
              </a:lnSpc>
              <a:buClr>
                <a:schemeClr val="accent2">
                  <a:lumMod val="75000"/>
                </a:schemeClr>
              </a:buClr>
              <a:defRPr/>
            </a:pPr>
            <a:r>
              <a:rPr lang="zh-CN" altLang="en-US" sz="2800" dirty="0" smtClean="0">
                <a:ea typeface="黑体" panose="02010609060101010101" pitchFamily="49" charset="-122"/>
                <a:cs typeface="Times New Roman" panose="02020603050405020304" pitchFamily="18" charset="0"/>
              </a:rPr>
              <a:t>实测压力</a:t>
            </a:r>
            <a:r>
              <a:rPr lang="en-US" altLang="zh-CN" sz="2800" dirty="0" smtClean="0">
                <a:ea typeface="黑体" panose="02010609060101010101" pitchFamily="49" charset="-122"/>
                <a:cs typeface="Times New Roman" panose="02020603050405020304" pitchFamily="18" charset="0"/>
              </a:rPr>
              <a:t>&lt;</a:t>
            </a:r>
            <a:r>
              <a:rPr lang="zh-CN" altLang="en-US" sz="2800" dirty="0" smtClean="0">
                <a:ea typeface="黑体" panose="02010609060101010101" pitchFamily="49" charset="-122"/>
                <a:cs typeface="Times New Roman" panose="02020603050405020304" pitchFamily="18" charset="0"/>
              </a:rPr>
              <a:t>理想压力， </a:t>
            </a:r>
            <a:r>
              <a:rPr lang="en-US" altLang="zh-CN" sz="2800" i="1" dirty="0" smtClean="0">
                <a:ea typeface="黑体" panose="02010609060101010101" pitchFamily="49" charset="-122"/>
                <a:cs typeface="Times New Roman" panose="02020603050405020304" pitchFamily="18" charset="0"/>
              </a:rPr>
              <a:t>Z</a:t>
            </a:r>
            <a:r>
              <a:rPr lang="en-US" altLang="zh-CN" sz="2800" dirty="0" smtClean="0">
                <a:ea typeface="黑体" panose="02010609060101010101" pitchFamily="49" charset="-122"/>
                <a:cs typeface="Times New Roman" panose="02020603050405020304" pitchFamily="18" charset="0"/>
              </a:rPr>
              <a:t>&lt;1</a:t>
            </a:r>
            <a:endParaRPr lang="en-US" altLang="zh-CN" sz="2800" dirty="0" smtClean="0">
              <a:ea typeface="黑体" panose="02010609060101010101" pitchFamily="49" charset="-122"/>
              <a:cs typeface="Times New Roman" panose="02020603050405020304" pitchFamily="18" charset="0"/>
            </a:endParaRPr>
          </a:p>
          <a:p>
            <a:pPr>
              <a:lnSpc>
                <a:spcPct val="120000"/>
              </a:lnSpc>
              <a:buClr>
                <a:schemeClr val="accent2">
                  <a:lumMod val="75000"/>
                </a:schemeClr>
              </a:buClr>
              <a:defRPr/>
            </a:pPr>
            <a:r>
              <a:rPr lang="zh-CN" altLang="en-US" sz="2800" dirty="0" smtClean="0">
                <a:solidFill>
                  <a:srgbClr val="FF0000"/>
                </a:solidFill>
                <a:ea typeface="黑体" panose="02010609060101010101" pitchFamily="49" charset="-122"/>
                <a:cs typeface="Times New Roman" panose="02020603050405020304" pitchFamily="18" charset="0"/>
              </a:rPr>
              <a:t>分子的</a:t>
            </a:r>
            <a:r>
              <a:rPr lang="zh-CN" altLang="en-US" sz="2800" dirty="0">
                <a:solidFill>
                  <a:srgbClr val="FF0000"/>
                </a:solidFill>
                <a:ea typeface="黑体" panose="02010609060101010101" pitchFamily="49" charset="-122"/>
                <a:cs typeface="Times New Roman" panose="02020603050405020304" pitchFamily="18" charset="0"/>
              </a:rPr>
              <a:t>空间</a:t>
            </a:r>
            <a:r>
              <a:rPr lang="zh-CN" altLang="en-US" sz="2800" dirty="0" smtClean="0">
                <a:solidFill>
                  <a:srgbClr val="FF0000"/>
                </a:solidFill>
                <a:ea typeface="黑体" panose="02010609060101010101" pitchFamily="49" charset="-122"/>
                <a:cs typeface="Times New Roman" panose="02020603050405020304" pitchFamily="18" charset="0"/>
              </a:rPr>
              <a:t>体积</a:t>
            </a:r>
            <a:endParaRPr lang="en-US" altLang="zh-CN" sz="2800" dirty="0" smtClean="0">
              <a:solidFill>
                <a:srgbClr val="FF0000"/>
              </a:solidFill>
              <a:ea typeface="黑体" panose="02010609060101010101" pitchFamily="49" charset="-122"/>
              <a:cs typeface="Times New Roman" panose="02020603050405020304" pitchFamily="18" charset="0"/>
            </a:endParaRPr>
          </a:p>
          <a:p>
            <a:pPr marL="1437005">
              <a:lnSpc>
                <a:spcPct val="120000"/>
              </a:lnSpc>
              <a:buClr>
                <a:schemeClr val="accent2">
                  <a:lumMod val="75000"/>
                </a:schemeClr>
              </a:buClr>
              <a:defRPr/>
            </a:pPr>
            <a:r>
              <a:rPr lang="en-US" altLang="zh-CN" sz="2800" dirty="0" smtClean="0">
                <a:ea typeface="黑体" panose="02010609060101010101" pitchFamily="49" charset="-122"/>
                <a:cs typeface="Times New Roman" panose="02020603050405020304" pitchFamily="18" charset="0"/>
              </a:rPr>
              <a:t> </a:t>
            </a:r>
            <a:r>
              <a:rPr lang="zh-CN" altLang="en-US" sz="2800" dirty="0" smtClean="0">
                <a:ea typeface="黑体" panose="02010609060101010101" pitchFamily="49" charset="-122"/>
                <a:cs typeface="Times New Roman" panose="02020603050405020304" pitchFamily="18" charset="0"/>
              </a:rPr>
              <a:t>实测体积</a:t>
            </a:r>
            <a:r>
              <a:rPr lang="en-US" altLang="zh-CN" sz="2800" dirty="0" smtClean="0">
                <a:ea typeface="黑体" panose="02010609060101010101" pitchFamily="49" charset="-122"/>
                <a:cs typeface="Times New Roman" panose="02020603050405020304" pitchFamily="18" charset="0"/>
              </a:rPr>
              <a:t>&gt;</a:t>
            </a:r>
            <a:r>
              <a:rPr lang="zh-CN" altLang="en-US" sz="2800" dirty="0" smtClean="0">
                <a:ea typeface="黑体" panose="02010609060101010101" pitchFamily="49" charset="-122"/>
                <a:cs typeface="Times New Roman" panose="02020603050405020304" pitchFamily="18" charset="0"/>
              </a:rPr>
              <a:t>理想体积，</a:t>
            </a:r>
            <a:r>
              <a:rPr lang="en-US" altLang="zh-CN" sz="2800" i="1" dirty="0" smtClean="0">
                <a:ea typeface="黑体" panose="02010609060101010101" pitchFamily="49" charset="-122"/>
                <a:cs typeface="Times New Roman" panose="02020603050405020304" pitchFamily="18" charset="0"/>
              </a:rPr>
              <a:t>Z</a:t>
            </a:r>
            <a:r>
              <a:rPr lang="en-US" altLang="zh-CN" sz="2800" dirty="0" smtClean="0">
                <a:ea typeface="黑体" panose="02010609060101010101" pitchFamily="49" charset="-122"/>
                <a:cs typeface="Times New Roman" panose="02020603050405020304" pitchFamily="18" charset="0"/>
              </a:rPr>
              <a:t>&gt;1</a:t>
            </a:r>
            <a:endParaRPr lang="en-US" altLang="zh-CN" sz="2800" dirty="0">
              <a:ea typeface="黑体" panose="02010609060101010101" pitchFamily="49" charset="-122"/>
              <a:cs typeface="Times New Roman" panose="02020603050405020304" pitchFamily="18" charset="0"/>
            </a:endParaRPr>
          </a:p>
        </p:txBody>
      </p:sp>
      <p:sp>
        <p:nvSpPr>
          <p:cNvPr id="2" name="标题 1"/>
          <p:cNvSpPr>
            <a:spLocks noGrp="1"/>
          </p:cNvSpPr>
          <p:nvPr>
            <p:ph type="title"/>
          </p:nvPr>
        </p:nvSpPr>
        <p:spPr/>
        <p:txBody>
          <a:bodyPr/>
          <a:lstStyle/>
          <a:p>
            <a:r>
              <a:rPr lang="zh-CN" altLang="en-US" dirty="0"/>
              <a:t>实际气体对理想气体的</a:t>
            </a:r>
            <a:r>
              <a:rPr lang="zh-CN" altLang="en-US" dirty="0" smtClean="0"/>
              <a:t>偏离</a:t>
            </a:r>
            <a:endParaRPr lang="zh-CN" altLang="en-US" dirty="0"/>
          </a:p>
        </p:txBody>
      </p:sp>
      <mc:AlternateContent xmlns:mc="http://schemas.openxmlformats.org/markup-compatibility/2006">
        <mc:Choice xmlns:a14="http://schemas.microsoft.com/office/drawing/2010/main" Requires="a14">
          <p:sp>
            <p:nvSpPr>
              <p:cNvPr id="7" name="文本框 6"/>
              <p:cNvSpPr txBox="1"/>
              <p:nvPr/>
            </p:nvSpPr>
            <p:spPr>
              <a:xfrm>
                <a:off x="1115616" y="1721368"/>
                <a:ext cx="1845633" cy="10371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𝑍</m:t>
                      </m:r>
                      <m:r>
                        <a:rPr lang="en-US" altLang="zh-CN" sz="3600" b="0" i="1" smtClean="0">
                          <a:latin typeface="Cambria Math" panose="02040503050406030204" pitchFamily="18" charset="0"/>
                        </a:rPr>
                        <m:t>=</m:t>
                      </m:r>
                      <m:f>
                        <m:fPr>
                          <m:ctrlPr>
                            <a:rPr lang="en-US" altLang="zh-CN" sz="3600" b="0" i="1" smtClean="0">
                              <a:latin typeface="Cambria Math" panose="02040503050406030204" pitchFamily="18" charset="0"/>
                            </a:rPr>
                          </m:ctrlPr>
                        </m:fPr>
                        <m:num>
                          <m:r>
                            <a:rPr lang="en-US" altLang="zh-CN" sz="3600" b="0" i="1" smtClean="0">
                              <a:latin typeface="Cambria Math" panose="02040503050406030204" pitchFamily="18" charset="0"/>
                            </a:rPr>
                            <m:t>𝑝𝑉</m:t>
                          </m:r>
                        </m:num>
                        <m:den>
                          <m:r>
                            <a:rPr lang="en-US" altLang="zh-CN" sz="3600" b="0" i="1" smtClean="0">
                              <a:latin typeface="Cambria Math" panose="02040503050406030204" pitchFamily="18" charset="0"/>
                            </a:rPr>
                            <m:t>𝑛𝑅𝑇</m:t>
                          </m:r>
                        </m:den>
                      </m:f>
                    </m:oMath>
                  </m:oMathPara>
                </a14:m>
                <a:endParaRPr lang="zh-CN" altLang="en-US" sz="3600" dirty="0"/>
              </a:p>
            </p:txBody>
          </p:sp>
        </mc:Choice>
        <mc:Fallback>
          <p:sp>
            <p:nvSpPr>
              <p:cNvPr id="7" name="文本框 6"/>
              <p:cNvSpPr txBox="1">
                <a:spLocks noRot="1" noChangeAspect="1" noMove="1" noResize="1" noEditPoints="1" noAdjustHandles="1" noChangeArrowheads="1" noChangeShapeType="1" noTextEdit="1"/>
              </p:cNvSpPr>
              <p:nvPr/>
            </p:nvSpPr>
            <p:spPr>
              <a:xfrm>
                <a:off x="1115616" y="1721368"/>
                <a:ext cx="1845633" cy="1037143"/>
              </a:xfrm>
              <a:prstGeom prst="rect">
                <a:avLst/>
              </a:prstGeom>
              <a:blipFill rotWithShape="1">
                <a:blip r:embed="rId1"/>
                <a:stretch>
                  <a:fillRect l="-30" t="-50" r="-2705" b="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75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arn(inVertical)">
                                      <p:cBhvr>
                                        <p:cTn id="11" dur="500"/>
                                        <p:tgtEl>
                                          <p:spTgt spid="3">
                                            <p:txEl>
                                              <p:pRg st="0" end="0"/>
                                            </p:txEl>
                                          </p:spTgt>
                                        </p:tgtEl>
                                      </p:cBhvr>
                                    </p:animEffect>
                                  </p:childTnLst>
                                </p:cTn>
                              </p:par>
                              <p:par>
                                <p:cTn id="12" presetID="16" presetClass="entr" presetSubtype="21"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arn(inVertical)">
                                      <p:cBhvr>
                                        <p:cTn id="1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4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Text Box 2"/>
          <p:cNvSpPr txBox="1">
            <a:spLocks noChangeArrowheads="1"/>
          </p:cNvSpPr>
          <p:nvPr/>
        </p:nvSpPr>
        <p:spPr bwMode="auto">
          <a:xfrm>
            <a:off x="539115" y="1341120"/>
            <a:ext cx="8326120" cy="583565"/>
          </a:xfrm>
          <a:prstGeom prst="rect">
            <a:avLst/>
          </a:prstGeom>
          <a:noFill/>
          <a:ln w="9525">
            <a:noFill/>
            <a:miter lim="800000"/>
          </a:ln>
          <a:effectLst/>
        </p:spPr>
        <p:txBody>
          <a:bodyPr wrap="square">
            <a:spAutoFit/>
          </a:bodyPr>
          <a:lstStyle/>
          <a:p>
            <a:pPr>
              <a:defRPr/>
            </a:pPr>
            <a:r>
              <a:rPr kumimoji="0" lang="zh-CN" altLang="en-US" b="1" dirty="0">
                <a:solidFill>
                  <a:srgbClr val="D36871"/>
                </a:solidFill>
                <a:ea typeface="黑体" panose="02010609060101010101" pitchFamily="49" charset="-122"/>
                <a:cs typeface="Times New Roman" panose="02020603050405020304" pitchFamily="18" charset="0"/>
              </a:rPr>
              <a:t>理想气体：</a:t>
            </a:r>
            <a:r>
              <a:rPr lang="zh-CN" altLang="en-US" sz="2800" dirty="0" smtClean="0">
                <a:ea typeface="黑体" panose="02010609060101010101" pitchFamily="49" charset="-122"/>
                <a:cs typeface="Times New Roman" panose="02020603050405020304" pitchFamily="18" charset="0"/>
                <a:sym typeface="+mn-ea"/>
              </a:rPr>
              <a:t>温度</a:t>
            </a:r>
            <a:r>
              <a:rPr lang="zh-CN" altLang="en-US" sz="2800" dirty="0">
                <a:ea typeface="黑体" panose="02010609060101010101" pitchFamily="49" charset="-122"/>
                <a:cs typeface="Times New Roman" panose="02020603050405020304" pitchFamily="18" charset="0"/>
                <a:sym typeface="+mn-ea"/>
              </a:rPr>
              <a:t>不太低，压力不太高的稀薄气体。</a:t>
            </a:r>
            <a:endParaRPr kumimoji="0" lang="zh-CN" altLang="en-US" sz="2800" b="1" dirty="0">
              <a:solidFill>
                <a:srgbClr val="C00000"/>
              </a:solidFill>
              <a:ea typeface="黑体" panose="02010609060101010101" pitchFamily="49" charset="-122"/>
              <a:cs typeface="Times New Roman" panose="02020603050405020304" pitchFamily="18" charset="0"/>
              <a:sym typeface="+mn-ea"/>
            </a:endParaRPr>
          </a:p>
        </p:txBody>
      </p:sp>
      <p:sp>
        <p:nvSpPr>
          <p:cNvPr id="565251" name="Text Box 3"/>
          <p:cNvSpPr txBox="1">
            <a:spLocks noChangeArrowheads="1"/>
          </p:cNvSpPr>
          <p:nvPr/>
        </p:nvSpPr>
        <p:spPr bwMode="auto">
          <a:xfrm>
            <a:off x="517387" y="2204616"/>
            <a:ext cx="8208963" cy="3665855"/>
          </a:xfrm>
          <a:prstGeom prst="rect">
            <a:avLst/>
          </a:prstGeom>
          <a:solidFill>
            <a:schemeClr val="bg1">
              <a:lumMod val="95000"/>
            </a:schemeClr>
          </a:solidFill>
          <a:ln w="28575">
            <a:noFill/>
            <a:miter lim="800000"/>
          </a:ln>
          <a:effectLst/>
        </p:spPr>
        <p:txBody>
          <a:bodyPr>
            <a:spAutoFit/>
          </a:bodyPr>
          <a:lstStyle/>
          <a:p>
            <a:pPr>
              <a:defRPr/>
            </a:pPr>
            <a:r>
              <a:rPr kumimoji="0" lang="zh-CN" altLang="en-US" sz="2800" b="1" dirty="0" smtClean="0">
                <a:solidFill>
                  <a:srgbClr val="0000FF"/>
                </a:solidFill>
                <a:ea typeface="黑体" panose="02010609060101010101" pitchFamily="49" charset="-122"/>
                <a:cs typeface="Times New Roman" panose="02020603050405020304" pitchFamily="18" charset="0"/>
              </a:rPr>
              <a:t>基本假设</a:t>
            </a:r>
            <a:endParaRPr kumimoji="0" lang="zh-CN" altLang="en-US" sz="2800" b="1" dirty="0">
              <a:solidFill>
                <a:srgbClr val="0000FF"/>
              </a:solidFill>
              <a:ea typeface="黑体" panose="02010609060101010101" pitchFamily="49" charset="-122"/>
              <a:cs typeface="Times New Roman" panose="02020603050405020304" pitchFamily="18" charset="0"/>
            </a:endParaRPr>
          </a:p>
          <a:p>
            <a:pPr marL="457200" indent="-457200">
              <a:lnSpc>
                <a:spcPct val="120000"/>
              </a:lnSpc>
              <a:spcBef>
                <a:spcPct val="30000"/>
              </a:spcBef>
              <a:buFont typeface="Arial" panose="020B0604020202020204" pitchFamily="34" charset="0"/>
              <a:buChar char="•"/>
              <a:defRPr/>
            </a:pPr>
            <a:r>
              <a:rPr kumimoji="0" lang="zh-CN" altLang="en-US" sz="2800" dirty="0" smtClean="0">
                <a:ea typeface="黑体" panose="02010609060101010101" pitchFamily="49" charset="-122"/>
                <a:cs typeface="Times New Roman" panose="02020603050405020304" pitchFamily="18" charset="0"/>
              </a:rPr>
              <a:t>分子间</a:t>
            </a:r>
            <a:r>
              <a:rPr kumimoji="0" lang="zh-CN" altLang="en-US" sz="2800" dirty="0">
                <a:ea typeface="黑体" panose="02010609060101010101" pitchFamily="49" charset="-122"/>
                <a:cs typeface="Times New Roman" panose="02020603050405020304" pitchFamily="18" charset="0"/>
              </a:rPr>
              <a:t>距离很远，</a:t>
            </a:r>
            <a:r>
              <a:rPr kumimoji="0" lang="zh-CN" altLang="en-US" sz="2800" dirty="0">
                <a:solidFill>
                  <a:srgbClr val="C00000"/>
                </a:solidFill>
                <a:ea typeface="黑体" panose="02010609060101010101" pitchFamily="49" charset="-122"/>
                <a:cs typeface="Times New Roman" panose="02020603050405020304" pitchFamily="18" charset="0"/>
              </a:rPr>
              <a:t>相互作用力可忽略不计</a:t>
            </a:r>
            <a:r>
              <a:rPr kumimoji="0" lang="zh-CN" altLang="en-US" sz="2800" dirty="0">
                <a:ea typeface="黑体" panose="02010609060101010101" pitchFamily="49" charset="-122"/>
                <a:cs typeface="Times New Roman" panose="02020603050405020304" pitchFamily="18" charset="0"/>
              </a:rPr>
              <a:t>；</a:t>
            </a:r>
            <a:endParaRPr kumimoji="0" lang="zh-CN" altLang="en-US" sz="2800" dirty="0">
              <a:ea typeface="黑体" panose="02010609060101010101" pitchFamily="49" charset="-122"/>
              <a:cs typeface="Times New Roman" panose="02020603050405020304" pitchFamily="18" charset="0"/>
            </a:endParaRPr>
          </a:p>
          <a:p>
            <a:pPr marL="457200" indent="-457200">
              <a:lnSpc>
                <a:spcPct val="120000"/>
              </a:lnSpc>
              <a:buFont typeface="Arial" panose="020B0604020202020204" pitchFamily="34" charset="0"/>
              <a:buChar char="•"/>
              <a:defRPr/>
            </a:pPr>
            <a:r>
              <a:rPr kumimoji="0" lang="zh-CN" altLang="en-US" sz="2800" dirty="0" smtClean="0">
                <a:ea typeface="黑体" panose="02010609060101010101" pitchFamily="49" charset="-122"/>
                <a:cs typeface="Times New Roman" panose="02020603050405020304" pitchFamily="18" charset="0"/>
              </a:rPr>
              <a:t>分子</a:t>
            </a:r>
            <a:r>
              <a:rPr kumimoji="0" lang="zh-CN" altLang="en-US" sz="2800" dirty="0">
                <a:ea typeface="黑体" panose="02010609060101010101" pitchFamily="49" charset="-122"/>
                <a:cs typeface="Times New Roman" panose="02020603050405020304" pitchFamily="18" charset="0"/>
              </a:rPr>
              <a:t>自身的体积很小，与气体所占体积相比，可忽略不计。</a:t>
            </a:r>
            <a:endParaRPr kumimoji="0" lang="zh-CN" altLang="en-US" sz="2800" dirty="0">
              <a:ea typeface="黑体" panose="02010609060101010101" pitchFamily="49" charset="-122"/>
              <a:cs typeface="Times New Roman" panose="02020603050405020304" pitchFamily="18" charset="0"/>
            </a:endParaRPr>
          </a:p>
          <a:p>
            <a:pPr>
              <a:lnSpc>
                <a:spcPct val="120000"/>
              </a:lnSpc>
              <a:spcBef>
                <a:spcPct val="50000"/>
              </a:spcBef>
              <a:defRPr/>
            </a:pPr>
            <a:r>
              <a:rPr kumimoji="0" lang="zh-CN" altLang="en-US" sz="2800" b="1" dirty="0" smtClean="0">
                <a:solidFill>
                  <a:srgbClr val="0000FF"/>
                </a:solidFill>
                <a:ea typeface="黑体" panose="02010609060101010101" pitchFamily="49" charset="-122"/>
                <a:cs typeface="Times New Roman" panose="02020603050405020304" pitchFamily="18" charset="0"/>
              </a:rPr>
              <a:t>理想气体</a:t>
            </a:r>
            <a:r>
              <a:rPr kumimoji="0" lang="zh-CN" altLang="en-US" sz="2800" b="1" dirty="0">
                <a:solidFill>
                  <a:srgbClr val="0000FF"/>
                </a:solidFill>
                <a:ea typeface="黑体" panose="02010609060101010101" pitchFamily="49" charset="-122"/>
                <a:cs typeface="Times New Roman" panose="02020603050405020304" pitchFamily="18" charset="0"/>
              </a:rPr>
              <a:t>并不存在</a:t>
            </a:r>
            <a:endParaRPr kumimoji="0" lang="zh-CN" altLang="en-US" sz="2800" b="1" dirty="0">
              <a:solidFill>
                <a:srgbClr val="0000FF"/>
              </a:solidFill>
              <a:ea typeface="黑体" panose="02010609060101010101" pitchFamily="49" charset="-122"/>
              <a:cs typeface="Times New Roman" panose="02020603050405020304" pitchFamily="18" charset="0"/>
            </a:endParaRPr>
          </a:p>
          <a:p>
            <a:pPr>
              <a:lnSpc>
                <a:spcPct val="120000"/>
              </a:lnSpc>
              <a:spcBef>
                <a:spcPct val="50000"/>
              </a:spcBef>
              <a:defRPr/>
            </a:pPr>
            <a:r>
              <a:rPr kumimoji="0" lang="zh-CN" altLang="en-US" sz="2800" dirty="0">
                <a:solidFill>
                  <a:schemeClr val="tx1"/>
                </a:solidFill>
                <a:ea typeface="黑体" panose="02010609060101010101" pitchFamily="49" charset="-122"/>
                <a:cs typeface="Times New Roman" panose="02020603050405020304" pitchFamily="18" charset="0"/>
              </a:rPr>
              <a:t>但当气压趋近于零时，可无限接近理想气体。</a:t>
            </a:r>
            <a:endParaRPr kumimoji="0" lang="zh-CN" altLang="en-US" sz="2800" dirty="0">
              <a:solidFill>
                <a:schemeClr val="tx1"/>
              </a:solidFill>
              <a:ea typeface="黑体" panose="02010609060101010101" pitchFamily="49" charset="-122"/>
              <a:cs typeface="Times New Roman" panose="02020603050405020304" pitchFamily="18" charset="0"/>
            </a:endParaRPr>
          </a:p>
        </p:txBody>
      </p:sp>
      <p:sp>
        <p:nvSpPr>
          <p:cNvPr id="2" name="标题 1"/>
          <p:cNvSpPr>
            <a:spLocks noGrp="1"/>
          </p:cNvSpPr>
          <p:nvPr>
            <p:ph type="title"/>
          </p:nvPr>
        </p:nvSpPr>
        <p:spPr/>
        <p:txBody>
          <a:bodyPr/>
          <a:lstStyle/>
          <a:p>
            <a:r>
              <a:rPr lang="en-US" altLang="zh-CN" dirty="0"/>
              <a:t>2.1 </a:t>
            </a:r>
            <a:r>
              <a:rPr lang="zh-CN" altLang="en-US" dirty="0"/>
              <a:t>理想气体及相关</a:t>
            </a:r>
            <a:r>
              <a:rPr lang="zh-CN" altLang="en-US" dirty="0" smtClean="0"/>
              <a:t>定律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5251"/>
                                        </p:tgtEl>
                                        <p:attrNameLst>
                                          <p:attrName>style.visibility</p:attrName>
                                        </p:attrNameLst>
                                      </p:cBhvr>
                                      <p:to>
                                        <p:strVal val="visible"/>
                                      </p:to>
                                    </p:set>
                                    <p:anim calcmode="lin" valueType="num">
                                      <p:cBhvr additive="base">
                                        <p:cTn id="7" dur="500" fill="hold"/>
                                        <p:tgtEl>
                                          <p:spTgt spid="565251"/>
                                        </p:tgtEl>
                                        <p:attrNameLst>
                                          <p:attrName>ppt_x</p:attrName>
                                        </p:attrNameLst>
                                      </p:cBhvr>
                                      <p:tavLst>
                                        <p:tav tm="0">
                                          <p:val>
                                            <p:strVal val="#ppt_x"/>
                                          </p:val>
                                        </p:tav>
                                        <p:tav tm="100000">
                                          <p:val>
                                            <p:strVal val="#ppt_x"/>
                                          </p:val>
                                        </p:tav>
                                      </p:tavLst>
                                    </p:anim>
                                    <p:anim calcmode="lin" valueType="num">
                                      <p:cBhvr additive="base">
                                        <p:cTn id="8" dur="500" fill="hold"/>
                                        <p:tgtEl>
                                          <p:spTgt spid="5652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51" grpId="0" bldLvl="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91" name="Text Box 7"/>
          <p:cNvSpPr txBox="1">
            <a:spLocks noChangeArrowheads="1"/>
          </p:cNvSpPr>
          <p:nvPr/>
        </p:nvSpPr>
        <p:spPr bwMode="auto">
          <a:xfrm>
            <a:off x="755576" y="4292969"/>
            <a:ext cx="8064500" cy="2213610"/>
          </a:xfrm>
          <a:prstGeom prst="rect">
            <a:avLst/>
          </a:prstGeom>
          <a:solidFill>
            <a:schemeClr val="accent3">
              <a:lumMod val="20000"/>
              <a:lumOff val="80000"/>
            </a:schemeClr>
          </a:solidFill>
          <a:ln w="9525">
            <a:noFill/>
            <a:miter lim="800000"/>
          </a:ln>
          <a:effectLst/>
        </p:spPr>
        <p:txBody>
          <a:bodyPr>
            <a:spAutoFit/>
          </a:bodyPr>
          <a:lstStyle/>
          <a:p>
            <a:pPr marL="342900" indent="-342900">
              <a:lnSpc>
                <a:spcPct val="115000"/>
              </a:lnSpc>
              <a:spcAft>
                <a:spcPts val="0"/>
              </a:spcAft>
              <a:buFont typeface="Arial" panose="020B0604020202020204" pitchFamily="34" charset="0"/>
              <a:buChar char="•"/>
              <a:defRPr/>
            </a:pPr>
            <a:r>
              <a:rPr kumimoji="0" lang="zh-CN" altLang="en-US" sz="2400" dirty="0" smtClean="0">
                <a:ea typeface="黑体" panose="02010609060101010101" pitchFamily="49" charset="-122"/>
                <a:cs typeface="Times New Roman" panose="02020603050405020304" pitchFamily="18" charset="0"/>
              </a:rPr>
              <a:t>常数</a:t>
            </a:r>
            <a:r>
              <a:rPr kumimoji="0" lang="en-US" altLang="zh-CN" sz="2400" i="1" dirty="0">
                <a:solidFill>
                  <a:srgbClr val="FF0000"/>
                </a:solidFill>
                <a:ea typeface="黑体" panose="02010609060101010101" pitchFamily="49" charset="-122"/>
                <a:cs typeface="Times New Roman" panose="02020603050405020304" pitchFamily="18" charset="0"/>
              </a:rPr>
              <a:t>a</a:t>
            </a:r>
            <a:r>
              <a:rPr kumimoji="0" lang="zh-CN" altLang="en-US" sz="2400" dirty="0">
                <a:ea typeface="黑体" panose="02010609060101010101" pitchFamily="49" charset="-122"/>
                <a:cs typeface="Times New Roman" panose="02020603050405020304" pitchFamily="18" charset="0"/>
              </a:rPr>
              <a:t>用于校正压力，常数</a:t>
            </a:r>
            <a:r>
              <a:rPr kumimoji="0" lang="en-US" altLang="zh-CN" sz="2400" i="1" dirty="0">
                <a:solidFill>
                  <a:srgbClr val="FF0000"/>
                </a:solidFill>
                <a:ea typeface="黑体" panose="02010609060101010101" pitchFamily="49" charset="-122"/>
                <a:cs typeface="Times New Roman" panose="02020603050405020304" pitchFamily="18" charset="0"/>
              </a:rPr>
              <a:t>b</a:t>
            </a:r>
            <a:r>
              <a:rPr kumimoji="0" lang="zh-CN" altLang="en-US" sz="2400" dirty="0">
                <a:ea typeface="黑体" panose="02010609060101010101" pitchFamily="49" charset="-122"/>
                <a:cs typeface="Times New Roman" panose="02020603050405020304" pitchFamily="18" charset="0"/>
              </a:rPr>
              <a:t>用于修正体积，称为</a:t>
            </a:r>
            <a:r>
              <a:rPr kumimoji="0" lang="en-US" altLang="zh-CN" sz="2400" dirty="0">
                <a:ea typeface="黑体" panose="02010609060101010101" pitchFamily="49" charset="-122"/>
                <a:cs typeface="Times New Roman" panose="02020603050405020304" pitchFamily="18" charset="0"/>
              </a:rPr>
              <a:t>van der Waals</a:t>
            </a:r>
            <a:r>
              <a:rPr kumimoji="0" lang="zh-CN" altLang="en-US" sz="2400" dirty="0" smtClean="0">
                <a:ea typeface="黑体" panose="02010609060101010101" pitchFamily="49" charset="-122"/>
                <a:cs typeface="Times New Roman" panose="02020603050405020304" pitchFamily="18" charset="0"/>
              </a:rPr>
              <a:t>常数</a:t>
            </a:r>
            <a:endParaRPr kumimoji="0" lang="en-US" altLang="zh-CN" sz="2400" dirty="0" smtClean="0">
              <a:ea typeface="黑体" panose="02010609060101010101" pitchFamily="49" charset="-122"/>
              <a:cs typeface="Times New Roman" panose="02020603050405020304" pitchFamily="18" charset="0"/>
            </a:endParaRPr>
          </a:p>
          <a:p>
            <a:pPr marL="342900" indent="-342900">
              <a:lnSpc>
                <a:spcPct val="115000"/>
              </a:lnSpc>
              <a:spcAft>
                <a:spcPts val="0"/>
              </a:spcAft>
              <a:buFont typeface="Arial" panose="020B0604020202020204" pitchFamily="34" charset="0"/>
              <a:buChar char="•"/>
              <a:defRPr/>
            </a:pPr>
            <a:r>
              <a:rPr kumimoji="0" lang="zh-CN" altLang="en-US" sz="2400" dirty="0" smtClean="0">
                <a:ea typeface="黑体" panose="02010609060101010101" pitchFamily="49" charset="-122"/>
                <a:cs typeface="Times New Roman" panose="02020603050405020304" pitchFamily="18" charset="0"/>
              </a:rPr>
              <a:t>常数</a:t>
            </a:r>
            <a:r>
              <a:rPr kumimoji="0" lang="en-US" altLang="zh-CN" sz="2400" i="1" dirty="0">
                <a:solidFill>
                  <a:srgbClr val="FF0000"/>
                </a:solidFill>
                <a:ea typeface="黑体" panose="02010609060101010101" pitchFamily="49" charset="-122"/>
                <a:cs typeface="Times New Roman" panose="02020603050405020304" pitchFamily="18" charset="0"/>
              </a:rPr>
              <a:t>b</a:t>
            </a:r>
            <a:r>
              <a:rPr kumimoji="0" lang="zh-CN" altLang="en-US" sz="2400" dirty="0">
                <a:ea typeface="黑体" panose="02010609060101010101" pitchFamily="49" charset="-122"/>
                <a:cs typeface="Times New Roman" panose="02020603050405020304" pitchFamily="18" charset="0"/>
              </a:rPr>
              <a:t>大致等于气体在液态时的</a:t>
            </a:r>
            <a:r>
              <a:rPr kumimoji="0" lang="zh-CN" altLang="en-US" sz="2400" dirty="0" smtClean="0">
                <a:ea typeface="黑体" panose="02010609060101010101" pitchFamily="49" charset="-122"/>
                <a:cs typeface="Times New Roman" panose="02020603050405020304" pitchFamily="18" charset="0"/>
              </a:rPr>
              <a:t>摩尔体积</a:t>
            </a:r>
            <a:endParaRPr kumimoji="0" lang="en-US" altLang="zh-CN" sz="2400" dirty="0" smtClean="0">
              <a:ea typeface="黑体" panose="02010609060101010101" pitchFamily="49" charset="-122"/>
              <a:cs typeface="Times New Roman" panose="02020603050405020304" pitchFamily="18" charset="0"/>
            </a:endParaRPr>
          </a:p>
          <a:p>
            <a:pPr marL="342900" indent="-342900">
              <a:lnSpc>
                <a:spcPct val="115000"/>
              </a:lnSpc>
              <a:spcAft>
                <a:spcPts val="0"/>
              </a:spcAft>
              <a:buFont typeface="Arial" panose="020B0604020202020204" pitchFamily="34" charset="0"/>
              <a:buChar char="•"/>
              <a:defRPr/>
            </a:pPr>
            <a:r>
              <a:rPr kumimoji="0" lang="zh-CN" altLang="en-US" sz="2400" dirty="0" smtClean="0">
                <a:ea typeface="黑体" panose="02010609060101010101" pitchFamily="49" charset="-122"/>
                <a:cs typeface="Times New Roman" panose="02020603050405020304" pitchFamily="18" charset="0"/>
              </a:rPr>
              <a:t>常数</a:t>
            </a:r>
            <a:r>
              <a:rPr kumimoji="0" lang="en-US" altLang="zh-CN" sz="2400" i="1" dirty="0">
                <a:solidFill>
                  <a:srgbClr val="FF0000"/>
                </a:solidFill>
                <a:ea typeface="黑体" panose="02010609060101010101" pitchFamily="49" charset="-122"/>
                <a:cs typeface="Times New Roman" panose="02020603050405020304" pitchFamily="18" charset="0"/>
              </a:rPr>
              <a:t>a</a:t>
            </a:r>
            <a:r>
              <a:rPr kumimoji="0" lang="zh-CN" altLang="en-US" sz="2400" dirty="0">
                <a:ea typeface="黑体" panose="02010609060101010101" pitchFamily="49" charset="-122"/>
                <a:cs typeface="Times New Roman" panose="02020603050405020304" pitchFamily="18" charset="0"/>
              </a:rPr>
              <a:t>值随沸点升高而</a:t>
            </a:r>
            <a:r>
              <a:rPr kumimoji="0" lang="zh-CN" altLang="en-US" sz="2400" dirty="0" smtClean="0">
                <a:ea typeface="黑体" panose="02010609060101010101" pitchFamily="49" charset="-122"/>
                <a:cs typeface="Times New Roman" panose="02020603050405020304" pitchFamily="18" charset="0"/>
              </a:rPr>
              <a:t>增大</a:t>
            </a:r>
            <a:endParaRPr kumimoji="0" lang="zh-CN" altLang="en-US" sz="2400" dirty="0">
              <a:ea typeface="黑体" panose="02010609060101010101" pitchFamily="49" charset="-122"/>
              <a:cs typeface="Times New Roman" panose="02020603050405020304" pitchFamily="18" charset="0"/>
            </a:endParaRPr>
          </a:p>
          <a:p>
            <a:pPr marL="342900" indent="-342900">
              <a:lnSpc>
                <a:spcPct val="115000"/>
              </a:lnSpc>
              <a:spcAft>
                <a:spcPts val="0"/>
              </a:spcAft>
              <a:buFont typeface="Arial" panose="020B0604020202020204" pitchFamily="34" charset="0"/>
              <a:buChar char="•"/>
              <a:defRPr/>
            </a:pPr>
            <a:r>
              <a:rPr kumimoji="0" lang="en-US" altLang="zh-CN" sz="2400" dirty="0" smtClean="0">
                <a:ea typeface="黑体" panose="02010609060101010101" pitchFamily="49" charset="-122"/>
                <a:cs typeface="Times New Roman" panose="02020603050405020304" pitchFamily="18" charset="0"/>
              </a:rPr>
              <a:t>(</a:t>
            </a:r>
            <a:r>
              <a:rPr kumimoji="0" lang="zh-CN" altLang="en-US" sz="2400" dirty="0" smtClean="0">
                <a:ea typeface="黑体" panose="02010609060101010101" pitchFamily="49" charset="-122"/>
                <a:cs typeface="Times New Roman" panose="02020603050405020304" pitchFamily="18" charset="0"/>
              </a:rPr>
              <a:t>内聚力</a:t>
            </a:r>
            <a:r>
              <a:rPr kumimoji="0" lang="zh-CN" altLang="en-US" sz="2400" dirty="0">
                <a:ea typeface="黑体" panose="02010609060101010101" pitchFamily="49" charset="-122"/>
                <a:cs typeface="Times New Roman" panose="02020603050405020304" pitchFamily="18" charset="0"/>
              </a:rPr>
              <a:t>可表示为</a:t>
            </a:r>
            <a:r>
              <a:rPr kumimoji="0" lang="en-US" altLang="zh-CN" sz="2400" i="1" dirty="0">
                <a:solidFill>
                  <a:srgbClr val="FF0000"/>
                </a:solidFill>
                <a:ea typeface="黑体" panose="02010609060101010101" pitchFamily="49" charset="-122"/>
                <a:cs typeface="Times New Roman" panose="02020603050405020304" pitchFamily="18" charset="0"/>
              </a:rPr>
              <a:t>an</a:t>
            </a:r>
            <a:r>
              <a:rPr kumimoji="0" lang="en-US" altLang="zh-CN" sz="2400" baseline="30000" dirty="0">
                <a:solidFill>
                  <a:srgbClr val="FF0000"/>
                </a:solidFill>
                <a:ea typeface="黑体" panose="02010609060101010101" pitchFamily="49" charset="-122"/>
                <a:cs typeface="Times New Roman" panose="02020603050405020304" pitchFamily="18" charset="0"/>
              </a:rPr>
              <a:t>2</a:t>
            </a:r>
            <a:r>
              <a:rPr kumimoji="0" lang="en-US" altLang="zh-CN" sz="2400" dirty="0">
                <a:solidFill>
                  <a:srgbClr val="FF0000"/>
                </a:solidFill>
                <a:ea typeface="黑体" panose="02010609060101010101" pitchFamily="49" charset="-122"/>
                <a:cs typeface="Times New Roman" panose="02020603050405020304" pitchFamily="18" charset="0"/>
              </a:rPr>
              <a:t>/</a:t>
            </a:r>
            <a:r>
              <a:rPr kumimoji="0" lang="en-US" altLang="zh-CN" sz="2400" i="1" dirty="0">
                <a:solidFill>
                  <a:srgbClr val="FF0000"/>
                </a:solidFill>
                <a:ea typeface="黑体" panose="02010609060101010101" pitchFamily="49" charset="-122"/>
                <a:cs typeface="Times New Roman" panose="02020603050405020304" pitchFamily="18" charset="0"/>
              </a:rPr>
              <a:t>V</a:t>
            </a:r>
            <a:r>
              <a:rPr kumimoji="0" lang="en-US" altLang="zh-CN" sz="2400" baseline="30000" dirty="0">
                <a:solidFill>
                  <a:srgbClr val="FF0000"/>
                </a:solidFill>
                <a:ea typeface="黑体" panose="02010609060101010101" pitchFamily="49" charset="-122"/>
                <a:cs typeface="Times New Roman" panose="02020603050405020304" pitchFamily="18" charset="0"/>
              </a:rPr>
              <a:t>2</a:t>
            </a:r>
            <a:r>
              <a:rPr kumimoji="0" lang="en-US" altLang="zh-CN" sz="2400" dirty="0" smtClean="0">
                <a:ea typeface="黑体" panose="02010609060101010101" pitchFamily="49" charset="-122"/>
                <a:cs typeface="Times New Roman" panose="02020603050405020304" pitchFamily="18" charset="0"/>
              </a:rPr>
              <a:t>)</a:t>
            </a:r>
            <a:endParaRPr kumimoji="0" lang="en-US" altLang="zh-CN" sz="2400" dirty="0" smtClean="0">
              <a:ea typeface="黑体" panose="02010609060101010101" pitchFamily="49" charset="-122"/>
              <a:cs typeface="Times New Roman" panose="02020603050405020304" pitchFamily="18" charset="0"/>
            </a:endParaRPr>
          </a:p>
        </p:txBody>
      </p:sp>
      <p:graphicFrame>
        <p:nvGraphicFramePr>
          <p:cNvPr id="4098" name="Object 3"/>
          <p:cNvGraphicFramePr>
            <a:graphicFrameLocks noChangeAspect="1"/>
          </p:cNvGraphicFramePr>
          <p:nvPr/>
        </p:nvGraphicFramePr>
        <p:xfrm>
          <a:off x="2771833" y="909039"/>
          <a:ext cx="3270587" cy="930275"/>
        </p:xfrm>
        <a:graphic>
          <a:graphicData uri="http://schemas.openxmlformats.org/presentationml/2006/ole">
            <mc:AlternateContent xmlns:mc="http://schemas.openxmlformats.org/markup-compatibility/2006">
              <mc:Choice xmlns:v="urn:schemas-microsoft-com:vml" Requires="v">
                <p:oleObj spid="_x0000_s6336" name="Equation" r:id="rId1" imgW="1651000" imgH="444500" progId="Equation.3">
                  <p:embed/>
                </p:oleObj>
              </mc:Choice>
              <mc:Fallback>
                <p:oleObj name="Equation" r:id="rId1" imgW="1651000" imgH="4445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33" y="909039"/>
                        <a:ext cx="3270587" cy="930275"/>
                      </a:xfrm>
                      <a:prstGeom prst="rect">
                        <a:avLst/>
                      </a:prstGeom>
                      <a:noFill/>
                    </p:spPr>
                  </p:pic>
                </p:oleObj>
              </mc:Fallback>
            </mc:AlternateContent>
          </a:graphicData>
        </a:graphic>
      </p:graphicFrame>
      <p:graphicFrame>
        <p:nvGraphicFramePr>
          <p:cNvPr id="4099" name="Object 4"/>
          <p:cNvGraphicFramePr>
            <a:graphicFrameLocks noChangeAspect="1"/>
          </p:cNvGraphicFramePr>
          <p:nvPr/>
        </p:nvGraphicFramePr>
        <p:xfrm>
          <a:off x="2771833" y="2013939"/>
          <a:ext cx="2976058" cy="809625"/>
        </p:xfrm>
        <a:graphic>
          <a:graphicData uri="http://schemas.openxmlformats.org/presentationml/2006/ole">
            <mc:AlternateContent xmlns:mc="http://schemas.openxmlformats.org/markup-compatibility/2006">
              <mc:Choice xmlns:v="urn:schemas-microsoft-com:vml" Requires="v">
                <p:oleObj spid="_x0000_s6337" name="Equation" r:id="rId3" imgW="2463800" imgH="622300" progId="Equation.3">
                  <p:embed/>
                </p:oleObj>
              </mc:Choice>
              <mc:Fallback>
                <p:oleObj name="Equation" r:id="rId3" imgW="2463800" imgH="6223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33" y="2013939"/>
                        <a:ext cx="2976058" cy="809625"/>
                      </a:xfrm>
                      <a:prstGeom prst="rect">
                        <a:avLst/>
                      </a:prstGeom>
                      <a:noFill/>
                    </p:spPr>
                  </p:pic>
                </p:oleObj>
              </mc:Fallback>
            </mc:AlternateContent>
          </a:graphicData>
        </a:graphic>
      </p:graphicFrame>
      <p:sp>
        <p:nvSpPr>
          <p:cNvPr id="4104" name="Text Box 8"/>
          <p:cNvSpPr txBox="1">
            <a:spLocks noChangeArrowheads="1"/>
          </p:cNvSpPr>
          <p:nvPr/>
        </p:nvSpPr>
        <p:spPr bwMode="auto">
          <a:xfrm>
            <a:off x="3203335" y="2998188"/>
            <a:ext cx="2250727" cy="51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2" rIns="91425" bIns="45712">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dirty="0">
                <a:solidFill>
                  <a:srgbClr val="C00000"/>
                </a:solidFill>
              </a:rPr>
              <a:t>(</a:t>
            </a:r>
            <a:r>
              <a:rPr lang="en-US" altLang="zh-CN" sz="2800" i="1" dirty="0">
                <a:solidFill>
                  <a:srgbClr val="C00000"/>
                </a:solidFill>
              </a:rPr>
              <a:t>n</a:t>
            </a:r>
            <a:r>
              <a:rPr lang="en-US" altLang="zh-CN" sz="2800" dirty="0">
                <a:solidFill>
                  <a:srgbClr val="C00000"/>
                </a:solidFill>
              </a:rPr>
              <a:t> = 1 </a:t>
            </a:r>
            <a:r>
              <a:rPr lang="en-US" altLang="zh-CN" sz="2800" dirty="0" err="1">
                <a:solidFill>
                  <a:srgbClr val="C00000"/>
                </a:solidFill>
              </a:rPr>
              <a:t>mol</a:t>
            </a:r>
            <a:r>
              <a:rPr lang="en-US" altLang="zh-CN" sz="2800" dirty="0">
                <a:solidFill>
                  <a:srgbClr val="C00000"/>
                </a:solidFill>
              </a:rPr>
              <a:t> </a:t>
            </a:r>
            <a:r>
              <a:rPr lang="zh-CN" altLang="en-US" sz="2800" dirty="0">
                <a:solidFill>
                  <a:srgbClr val="C00000"/>
                </a:solidFill>
              </a:rPr>
              <a:t>时</a:t>
            </a:r>
            <a:r>
              <a:rPr lang="en-US" altLang="zh-CN" sz="2800" dirty="0">
                <a:solidFill>
                  <a:srgbClr val="C00000"/>
                </a:solidFill>
              </a:rPr>
              <a:t>)</a:t>
            </a:r>
            <a:endParaRPr lang="en-US" altLang="zh-CN" sz="2800" dirty="0">
              <a:solidFill>
                <a:srgbClr val="C00000"/>
              </a:solidFill>
            </a:endParaRPr>
          </a:p>
        </p:txBody>
      </p:sp>
      <p:sp>
        <p:nvSpPr>
          <p:cNvPr id="2" name="标题 1"/>
          <p:cNvSpPr>
            <a:spLocks noGrp="1"/>
          </p:cNvSpPr>
          <p:nvPr>
            <p:ph type="title"/>
          </p:nvPr>
        </p:nvSpPr>
        <p:spPr/>
        <p:txBody>
          <a:bodyPr/>
          <a:lstStyle/>
          <a:p>
            <a:r>
              <a:rPr lang="zh-CN" altLang="en-US" sz="3600" dirty="0" smtClean="0">
                <a:latin typeface="Times New Roman" panose="02020603050405020304" pitchFamily="18" charset="0"/>
                <a:ea typeface="黑体" panose="02010609060101010101" pitchFamily="49" charset="-122"/>
                <a:cs typeface="Times New Roman" panose="02020603050405020304" pitchFamily="18" charset="0"/>
              </a:rPr>
              <a:t>Van de Waals方程</a:t>
            </a:r>
            <a:endParaRPr lang="zh-CN" altLang="en-US" sz="3600" dirty="0" smtClean="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custDataLst>
              <p:tags r:id="rId5"/>
            </p:custDataLst>
          </p:nvPr>
        </p:nvPicPr>
        <p:blipFill>
          <a:blip r:embed="rId6"/>
          <a:srcRect t="7530" b="4563"/>
          <a:stretch>
            <a:fillRect/>
          </a:stretch>
        </p:blipFill>
        <p:spPr>
          <a:xfrm>
            <a:off x="1115695" y="836930"/>
            <a:ext cx="6849745" cy="3265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7" name="Group 65"/>
          <p:cNvGrpSpPr/>
          <p:nvPr/>
        </p:nvGrpSpPr>
        <p:grpSpPr bwMode="auto">
          <a:xfrm>
            <a:off x="646647" y="1073944"/>
            <a:ext cx="7772400" cy="4710112"/>
            <a:chOff x="576" y="897"/>
            <a:chExt cx="5304" cy="2967"/>
          </a:xfrm>
          <a:solidFill>
            <a:schemeClr val="bg1"/>
          </a:solidFill>
        </p:grpSpPr>
        <p:sp>
          <p:nvSpPr>
            <p:cNvPr id="580613" name="Rectangle 5"/>
            <p:cNvSpPr>
              <a:spLocks noChangeArrowheads="1"/>
            </p:cNvSpPr>
            <p:nvPr/>
          </p:nvSpPr>
          <p:spPr bwMode="auto">
            <a:xfrm>
              <a:off x="4819" y="3501"/>
              <a:ext cx="1061" cy="36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0.054</a:t>
              </a:r>
              <a:endParaRPr lang="en-US" altLang="zh-CN" sz="2000">
                <a:solidFill>
                  <a:schemeClr val="tx1"/>
                </a:solidFill>
                <a:effectLst>
                  <a:outerShdw blurRad="38100" dist="38100" dir="2700000" algn="tl">
                    <a:srgbClr val="FFFFFF"/>
                  </a:outerShdw>
                </a:effectLst>
              </a:endParaRPr>
            </a:p>
          </p:txBody>
        </p:sp>
        <p:sp>
          <p:nvSpPr>
            <p:cNvPr id="580614" name="Rectangle 6"/>
            <p:cNvSpPr>
              <a:spLocks noChangeArrowheads="1"/>
            </p:cNvSpPr>
            <p:nvPr/>
          </p:nvSpPr>
          <p:spPr bwMode="auto">
            <a:xfrm>
              <a:off x="3759" y="3501"/>
              <a:ext cx="1061" cy="36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-34</a:t>
              </a:r>
              <a:endParaRPr lang="en-US" altLang="zh-CN" sz="2000">
                <a:solidFill>
                  <a:schemeClr val="tx1"/>
                </a:solidFill>
                <a:effectLst>
                  <a:outerShdw blurRad="38100" dist="38100" dir="2700000" algn="tl">
                    <a:srgbClr val="FFFFFF"/>
                  </a:outerShdw>
                </a:effectLst>
              </a:endParaRPr>
            </a:p>
          </p:txBody>
        </p:sp>
        <p:sp>
          <p:nvSpPr>
            <p:cNvPr id="580615" name="Rectangle 7"/>
            <p:cNvSpPr>
              <a:spLocks noChangeArrowheads="1"/>
            </p:cNvSpPr>
            <p:nvPr/>
          </p:nvSpPr>
          <p:spPr bwMode="auto">
            <a:xfrm>
              <a:off x="2604" y="3501"/>
              <a:ext cx="1155" cy="36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0.05622</a:t>
              </a:r>
              <a:endParaRPr lang="en-US" altLang="zh-CN" sz="2000">
                <a:solidFill>
                  <a:schemeClr val="tx1"/>
                </a:solidFill>
                <a:effectLst>
                  <a:outerShdw blurRad="38100" dist="38100" dir="2700000" algn="tl">
                    <a:srgbClr val="FFFFFF"/>
                  </a:outerShdw>
                </a:effectLst>
              </a:endParaRPr>
            </a:p>
          </p:txBody>
        </p:sp>
        <p:sp>
          <p:nvSpPr>
            <p:cNvPr id="580616" name="Rectangle 8"/>
            <p:cNvSpPr>
              <a:spLocks noChangeArrowheads="1"/>
            </p:cNvSpPr>
            <p:nvPr/>
          </p:nvSpPr>
          <p:spPr bwMode="auto">
            <a:xfrm>
              <a:off x="1326" y="3501"/>
              <a:ext cx="1278" cy="36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657.7</a:t>
              </a:r>
              <a:endParaRPr lang="en-US" altLang="zh-CN" sz="2000">
                <a:solidFill>
                  <a:schemeClr val="tx1"/>
                </a:solidFill>
                <a:effectLst>
                  <a:outerShdw blurRad="38100" dist="38100" dir="2700000" algn="tl">
                    <a:srgbClr val="FFFFFF"/>
                  </a:outerShdw>
                </a:effectLst>
              </a:endParaRPr>
            </a:p>
          </p:txBody>
        </p:sp>
        <p:sp>
          <p:nvSpPr>
            <p:cNvPr id="580617" name="Rectangle 9"/>
            <p:cNvSpPr>
              <a:spLocks noChangeArrowheads="1"/>
            </p:cNvSpPr>
            <p:nvPr/>
          </p:nvSpPr>
          <p:spPr bwMode="auto">
            <a:xfrm>
              <a:off x="576" y="3501"/>
              <a:ext cx="750" cy="36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Cl</a:t>
              </a:r>
              <a:r>
                <a:rPr lang="en-US" altLang="zh-CN" sz="2000" baseline="-25000">
                  <a:solidFill>
                    <a:schemeClr val="tx1"/>
                  </a:solidFill>
                  <a:effectLst>
                    <a:outerShdw blurRad="38100" dist="38100" dir="2700000" algn="tl">
                      <a:srgbClr val="FFFFFF"/>
                    </a:outerShdw>
                  </a:effectLst>
                </a:rPr>
                <a:t>2</a:t>
              </a:r>
              <a:endParaRPr lang="en-US" altLang="zh-CN" sz="2000" baseline="-25000">
                <a:solidFill>
                  <a:schemeClr val="tx1"/>
                </a:solidFill>
                <a:effectLst>
                  <a:outerShdw blurRad="38100" dist="38100" dir="2700000" algn="tl">
                    <a:srgbClr val="FFFFFF"/>
                  </a:outerShdw>
                </a:effectLst>
              </a:endParaRPr>
            </a:p>
          </p:txBody>
        </p:sp>
        <p:sp>
          <p:nvSpPr>
            <p:cNvPr id="580618" name="Rectangle 10"/>
            <p:cNvSpPr>
              <a:spLocks noChangeArrowheads="1"/>
            </p:cNvSpPr>
            <p:nvPr/>
          </p:nvSpPr>
          <p:spPr bwMode="auto">
            <a:xfrm>
              <a:off x="4819" y="3138"/>
              <a:ext cx="1061" cy="363"/>
            </a:xfrm>
            <a:prstGeom prst="rect">
              <a:avLst/>
            </a:prstGeom>
            <a:grpFill/>
            <a:ln w="9525">
              <a:noFill/>
              <a:miter lim="800000"/>
            </a:ln>
            <a:effectLst/>
          </p:spPr>
          <p:txBody>
            <a:bodyPr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Clr>
                  <a:schemeClr val="tx2"/>
                </a:buClr>
                <a:buSzPct val="75000"/>
                <a:buFont typeface="Wingdings" panose="05000000000000000000" pitchFamily="2" charset="2"/>
                <a:buNone/>
              </a:pPr>
              <a:r>
                <a:rPr lang="en-US" altLang="zh-CN" sz="2000">
                  <a:solidFill>
                    <a:schemeClr val="tx1"/>
                  </a:solidFill>
                  <a:effectLst>
                    <a:outerShdw blurRad="38100" dist="38100" dir="2700000" algn="tl">
                      <a:srgbClr val="000000"/>
                    </a:outerShdw>
                  </a:effectLst>
                </a:rPr>
                <a:t>_</a:t>
              </a:r>
              <a:endParaRPr lang="en-US" altLang="zh-CN" sz="2000">
                <a:solidFill>
                  <a:schemeClr val="tx1"/>
                </a:solidFill>
                <a:effectLst>
                  <a:outerShdw blurRad="38100" dist="38100" dir="2700000" algn="tl">
                    <a:srgbClr val="000000"/>
                  </a:outerShdw>
                </a:effectLst>
              </a:endParaRPr>
            </a:p>
          </p:txBody>
        </p:sp>
        <p:sp>
          <p:nvSpPr>
            <p:cNvPr id="580619" name="Rectangle 11"/>
            <p:cNvSpPr>
              <a:spLocks noChangeArrowheads="1"/>
            </p:cNvSpPr>
            <p:nvPr/>
          </p:nvSpPr>
          <p:spPr bwMode="auto">
            <a:xfrm>
              <a:off x="3759" y="3138"/>
              <a:ext cx="1061" cy="36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-104</a:t>
              </a:r>
              <a:endParaRPr lang="en-US" altLang="zh-CN" sz="2000">
                <a:solidFill>
                  <a:schemeClr val="tx1"/>
                </a:solidFill>
                <a:effectLst>
                  <a:outerShdw blurRad="38100" dist="38100" dir="2700000" algn="tl">
                    <a:srgbClr val="FFFFFF"/>
                  </a:outerShdw>
                </a:effectLst>
              </a:endParaRPr>
            </a:p>
          </p:txBody>
        </p:sp>
        <p:sp>
          <p:nvSpPr>
            <p:cNvPr id="580620" name="Rectangle 12"/>
            <p:cNvSpPr>
              <a:spLocks noChangeArrowheads="1"/>
            </p:cNvSpPr>
            <p:nvPr/>
          </p:nvSpPr>
          <p:spPr bwMode="auto">
            <a:xfrm>
              <a:off x="2604" y="3138"/>
              <a:ext cx="1155" cy="36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0.05136</a:t>
              </a:r>
              <a:endParaRPr lang="en-US" altLang="zh-CN" sz="2000">
                <a:solidFill>
                  <a:schemeClr val="tx1"/>
                </a:solidFill>
                <a:effectLst>
                  <a:outerShdw blurRad="38100" dist="38100" dir="2700000" algn="tl">
                    <a:srgbClr val="FFFFFF"/>
                  </a:outerShdw>
                </a:effectLst>
              </a:endParaRPr>
            </a:p>
          </p:txBody>
        </p:sp>
        <p:sp>
          <p:nvSpPr>
            <p:cNvPr id="580621" name="Rectangle 13"/>
            <p:cNvSpPr>
              <a:spLocks noChangeArrowheads="1"/>
            </p:cNvSpPr>
            <p:nvPr/>
          </p:nvSpPr>
          <p:spPr bwMode="auto">
            <a:xfrm>
              <a:off x="1326" y="3138"/>
              <a:ext cx="1278" cy="36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444.7</a:t>
              </a:r>
              <a:endParaRPr lang="en-US" altLang="zh-CN" sz="2000">
                <a:solidFill>
                  <a:schemeClr val="tx1"/>
                </a:solidFill>
                <a:effectLst>
                  <a:outerShdw blurRad="38100" dist="38100" dir="2700000" algn="tl">
                    <a:srgbClr val="FFFFFF"/>
                  </a:outerShdw>
                </a:effectLst>
              </a:endParaRPr>
            </a:p>
          </p:txBody>
        </p:sp>
        <p:sp>
          <p:nvSpPr>
            <p:cNvPr id="580622" name="Rectangle 14"/>
            <p:cNvSpPr>
              <a:spLocks noChangeArrowheads="1"/>
            </p:cNvSpPr>
            <p:nvPr/>
          </p:nvSpPr>
          <p:spPr bwMode="auto">
            <a:xfrm>
              <a:off x="576" y="3138"/>
              <a:ext cx="750" cy="36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C</a:t>
              </a:r>
              <a:r>
                <a:rPr lang="en-US" altLang="zh-CN" sz="2000" baseline="-25000">
                  <a:solidFill>
                    <a:schemeClr val="tx1"/>
                  </a:solidFill>
                  <a:effectLst>
                    <a:outerShdw blurRad="38100" dist="38100" dir="2700000" algn="tl">
                      <a:srgbClr val="FFFFFF"/>
                    </a:outerShdw>
                  </a:effectLst>
                </a:rPr>
                <a:t>2</a:t>
              </a:r>
              <a:r>
                <a:rPr lang="en-US" altLang="zh-CN" sz="2000">
                  <a:solidFill>
                    <a:schemeClr val="tx1"/>
                  </a:solidFill>
                  <a:effectLst>
                    <a:outerShdw blurRad="38100" dist="38100" dir="2700000" algn="tl">
                      <a:srgbClr val="FFFFFF"/>
                    </a:outerShdw>
                  </a:effectLst>
                </a:rPr>
                <a:t>H</a:t>
              </a:r>
              <a:r>
                <a:rPr lang="en-US" altLang="zh-CN" sz="2000" baseline="-25000">
                  <a:solidFill>
                    <a:schemeClr val="tx1"/>
                  </a:solidFill>
                  <a:effectLst>
                    <a:outerShdw blurRad="38100" dist="38100" dir="2700000" algn="tl">
                      <a:srgbClr val="FFFFFF"/>
                    </a:outerShdw>
                  </a:effectLst>
                </a:rPr>
                <a:t>2</a:t>
              </a:r>
              <a:endParaRPr lang="en-US" altLang="zh-CN" sz="2000" baseline="-25000">
                <a:solidFill>
                  <a:schemeClr val="tx1"/>
                </a:solidFill>
                <a:effectLst>
                  <a:outerShdw blurRad="38100" dist="38100" dir="2700000" algn="tl">
                    <a:srgbClr val="FFFFFF"/>
                  </a:outerShdw>
                </a:effectLst>
              </a:endParaRPr>
            </a:p>
          </p:txBody>
        </p:sp>
        <p:sp>
          <p:nvSpPr>
            <p:cNvPr id="580623" name="Rectangle 15"/>
            <p:cNvSpPr>
              <a:spLocks noChangeArrowheads="1"/>
            </p:cNvSpPr>
            <p:nvPr/>
          </p:nvSpPr>
          <p:spPr bwMode="auto">
            <a:xfrm>
              <a:off x="4819" y="2775"/>
              <a:ext cx="1061" cy="36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0.040</a:t>
              </a:r>
              <a:endParaRPr lang="en-US" altLang="zh-CN" sz="2000">
                <a:solidFill>
                  <a:schemeClr val="tx1"/>
                </a:solidFill>
                <a:effectLst>
                  <a:outerShdw blurRad="38100" dist="38100" dir="2700000" algn="tl">
                    <a:srgbClr val="FFFFFF"/>
                  </a:outerShdw>
                </a:effectLst>
              </a:endParaRPr>
            </a:p>
          </p:txBody>
        </p:sp>
        <p:sp>
          <p:nvSpPr>
            <p:cNvPr id="580624" name="Rectangle 16"/>
            <p:cNvSpPr>
              <a:spLocks noChangeArrowheads="1"/>
            </p:cNvSpPr>
            <p:nvPr/>
          </p:nvSpPr>
          <p:spPr bwMode="auto">
            <a:xfrm>
              <a:off x="3759" y="2775"/>
              <a:ext cx="1061" cy="36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-78</a:t>
              </a:r>
              <a:endParaRPr lang="en-US" altLang="zh-CN" sz="2000">
                <a:solidFill>
                  <a:schemeClr val="tx1"/>
                </a:solidFill>
                <a:effectLst>
                  <a:outerShdw blurRad="38100" dist="38100" dir="2700000" algn="tl">
                    <a:srgbClr val="FFFFFF"/>
                  </a:outerShdw>
                </a:effectLst>
              </a:endParaRPr>
            </a:p>
          </p:txBody>
        </p:sp>
        <p:sp>
          <p:nvSpPr>
            <p:cNvPr id="580625" name="Rectangle 17"/>
            <p:cNvSpPr>
              <a:spLocks noChangeArrowheads="1"/>
            </p:cNvSpPr>
            <p:nvPr/>
          </p:nvSpPr>
          <p:spPr bwMode="auto">
            <a:xfrm>
              <a:off x="2604" y="2775"/>
              <a:ext cx="1155" cy="36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0.04267</a:t>
              </a:r>
              <a:endParaRPr lang="en-US" altLang="zh-CN" sz="2000">
                <a:solidFill>
                  <a:schemeClr val="tx1"/>
                </a:solidFill>
                <a:effectLst>
                  <a:outerShdw blurRad="38100" dist="38100" dir="2700000" algn="tl">
                    <a:srgbClr val="FFFFFF"/>
                  </a:outerShdw>
                </a:effectLst>
              </a:endParaRPr>
            </a:p>
          </p:txBody>
        </p:sp>
        <p:sp>
          <p:nvSpPr>
            <p:cNvPr id="580626" name="Rectangle 18"/>
            <p:cNvSpPr>
              <a:spLocks noChangeArrowheads="1"/>
            </p:cNvSpPr>
            <p:nvPr/>
          </p:nvSpPr>
          <p:spPr bwMode="auto">
            <a:xfrm>
              <a:off x="1326" y="2775"/>
              <a:ext cx="1278" cy="36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363.9</a:t>
              </a:r>
              <a:endParaRPr lang="en-US" altLang="zh-CN" sz="2000">
                <a:solidFill>
                  <a:schemeClr val="tx1"/>
                </a:solidFill>
                <a:effectLst>
                  <a:outerShdw blurRad="38100" dist="38100" dir="2700000" algn="tl">
                    <a:srgbClr val="FFFFFF"/>
                  </a:outerShdw>
                </a:effectLst>
              </a:endParaRPr>
            </a:p>
          </p:txBody>
        </p:sp>
        <p:sp>
          <p:nvSpPr>
            <p:cNvPr id="580627" name="Rectangle 19"/>
            <p:cNvSpPr>
              <a:spLocks noChangeArrowheads="1"/>
            </p:cNvSpPr>
            <p:nvPr/>
          </p:nvSpPr>
          <p:spPr bwMode="auto">
            <a:xfrm>
              <a:off x="576" y="2775"/>
              <a:ext cx="750" cy="36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CO</a:t>
              </a:r>
              <a:r>
                <a:rPr lang="en-US" altLang="zh-CN" sz="2000" baseline="-25000">
                  <a:solidFill>
                    <a:schemeClr val="tx1"/>
                  </a:solidFill>
                  <a:effectLst>
                    <a:outerShdw blurRad="38100" dist="38100" dir="2700000" algn="tl">
                      <a:srgbClr val="FFFFFF"/>
                    </a:outerShdw>
                  </a:effectLst>
                </a:rPr>
                <a:t>2</a:t>
              </a:r>
              <a:endParaRPr lang="en-US" altLang="zh-CN" sz="2000" baseline="-25000">
                <a:solidFill>
                  <a:schemeClr val="tx1"/>
                </a:solidFill>
                <a:effectLst>
                  <a:outerShdw blurRad="38100" dist="38100" dir="2700000" algn="tl">
                    <a:srgbClr val="FFFFFF"/>
                  </a:outerShdw>
                </a:effectLst>
              </a:endParaRPr>
            </a:p>
          </p:txBody>
        </p:sp>
        <p:sp>
          <p:nvSpPr>
            <p:cNvPr id="580628" name="Rectangle 20"/>
            <p:cNvSpPr>
              <a:spLocks noChangeArrowheads="1"/>
            </p:cNvSpPr>
            <p:nvPr/>
          </p:nvSpPr>
          <p:spPr bwMode="auto">
            <a:xfrm>
              <a:off x="4819" y="2412"/>
              <a:ext cx="1061" cy="36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0.035</a:t>
              </a:r>
              <a:endParaRPr lang="en-US" altLang="zh-CN" sz="2000">
                <a:solidFill>
                  <a:schemeClr val="tx1"/>
                </a:solidFill>
                <a:effectLst>
                  <a:outerShdw blurRad="38100" dist="38100" dir="2700000" algn="tl">
                    <a:srgbClr val="FFFFFF"/>
                  </a:outerShdw>
                </a:effectLst>
              </a:endParaRPr>
            </a:p>
          </p:txBody>
        </p:sp>
        <p:sp>
          <p:nvSpPr>
            <p:cNvPr id="580629" name="Rectangle 21"/>
            <p:cNvSpPr>
              <a:spLocks noChangeArrowheads="1"/>
            </p:cNvSpPr>
            <p:nvPr/>
          </p:nvSpPr>
          <p:spPr bwMode="auto">
            <a:xfrm>
              <a:off x="3759" y="2412"/>
              <a:ext cx="1061" cy="36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-196</a:t>
              </a:r>
              <a:endParaRPr lang="en-US" altLang="zh-CN" sz="2000">
                <a:solidFill>
                  <a:schemeClr val="tx1"/>
                </a:solidFill>
                <a:effectLst>
                  <a:outerShdw blurRad="38100" dist="38100" dir="2700000" algn="tl">
                    <a:srgbClr val="FFFFFF"/>
                  </a:outerShdw>
                </a:effectLst>
              </a:endParaRPr>
            </a:p>
          </p:txBody>
        </p:sp>
        <p:sp>
          <p:nvSpPr>
            <p:cNvPr id="580630" name="Rectangle 22"/>
            <p:cNvSpPr>
              <a:spLocks noChangeArrowheads="1"/>
            </p:cNvSpPr>
            <p:nvPr/>
          </p:nvSpPr>
          <p:spPr bwMode="auto">
            <a:xfrm>
              <a:off x="2604" y="2412"/>
              <a:ext cx="1155" cy="36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dirty="0" smtClean="0">
                  <a:solidFill>
                    <a:schemeClr val="tx1"/>
                  </a:solidFill>
                  <a:effectLst>
                    <a:outerShdw blurRad="38100" dist="38100" dir="2700000" algn="tl">
                      <a:srgbClr val="FFFFFF"/>
                    </a:outerShdw>
                  </a:effectLst>
                </a:rPr>
                <a:t>0.03913</a:t>
              </a:r>
              <a:endParaRPr lang="en-US" altLang="zh-CN" sz="2000" dirty="0" smtClean="0">
                <a:solidFill>
                  <a:schemeClr val="tx1"/>
                </a:solidFill>
                <a:effectLst>
                  <a:outerShdw blurRad="38100" dist="38100" dir="2700000" algn="tl">
                    <a:srgbClr val="FFFFFF"/>
                  </a:outerShdw>
                </a:effectLst>
              </a:endParaRPr>
            </a:p>
          </p:txBody>
        </p:sp>
        <p:sp>
          <p:nvSpPr>
            <p:cNvPr id="580631" name="Rectangle 23"/>
            <p:cNvSpPr>
              <a:spLocks noChangeArrowheads="1"/>
            </p:cNvSpPr>
            <p:nvPr/>
          </p:nvSpPr>
          <p:spPr bwMode="auto">
            <a:xfrm>
              <a:off x="1326" y="2412"/>
              <a:ext cx="1278" cy="36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140.8</a:t>
              </a:r>
              <a:endParaRPr lang="en-US" altLang="zh-CN" sz="2000">
                <a:solidFill>
                  <a:schemeClr val="tx1"/>
                </a:solidFill>
                <a:effectLst>
                  <a:outerShdw blurRad="38100" dist="38100" dir="2700000" algn="tl">
                    <a:srgbClr val="FFFFFF"/>
                  </a:outerShdw>
                </a:effectLst>
              </a:endParaRPr>
            </a:p>
          </p:txBody>
        </p:sp>
        <p:sp>
          <p:nvSpPr>
            <p:cNvPr id="580632" name="Rectangle 24"/>
            <p:cNvSpPr>
              <a:spLocks noChangeArrowheads="1"/>
            </p:cNvSpPr>
            <p:nvPr/>
          </p:nvSpPr>
          <p:spPr bwMode="auto">
            <a:xfrm>
              <a:off x="576" y="2412"/>
              <a:ext cx="750" cy="36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N</a:t>
              </a:r>
              <a:r>
                <a:rPr lang="en-US" altLang="zh-CN" sz="2000" baseline="-25000">
                  <a:solidFill>
                    <a:schemeClr val="tx1"/>
                  </a:solidFill>
                  <a:effectLst>
                    <a:outerShdw blurRad="38100" dist="38100" dir="2700000" algn="tl">
                      <a:srgbClr val="FFFFFF"/>
                    </a:outerShdw>
                  </a:effectLst>
                </a:rPr>
                <a:t>2</a:t>
              </a:r>
              <a:endParaRPr lang="en-US" altLang="zh-CN" sz="2000" baseline="-25000">
                <a:solidFill>
                  <a:schemeClr val="tx1"/>
                </a:solidFill>
                <a:effectLst>
                  <a:outerShdw blurRad="38100" dist="38100" dir="2700000" algn="tl">
                    <a:srgbClr val="FFFFFF"/>
                  </a:outerShdw>
                </a:effectLst>
              </a:endParaRPr>
            </a:p>
          </p:txBody>
        </p:sp>
        <p:sp>
          <p:nvSpPr>
            <p:cNvPr id="580633" name="Rectangle 25"/>
            <p:cNvSpPr>
              <a:spLocks noChangeArrowheads="1"/>
            </p:cNvSpPr>
            <p:nvPr/>
          </p:nvSpPr>
          <p:spPr bwMode="auto">
            <a:xfrm>
              <a:off x="4819" y="2049"/>
              <a:ext cx="1061" cy="36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0.028</a:t>
              </a:r>
              <a:endParaRPr lang="en-US" altLang="zh-CN" sz="2000">
                <a:solidFill>
                  <a:schemeClr val="tx1"/>
                </a:solidFill>
                <a:effectLst>
                  <a:outerShdw blurRad="38100" dist="38100" dir="2700000" algn="tl">
                    <a:srgbClr val="FFFFFF"/>
                  </a:outerShdw>
                </a:effectLst>
              </a:endParaRPr>
            </a:p>
          </p:txBody>
        </p:sp>
        <p:sp>
          <p:nvSpPr>
            <p:cNvPr id="580634" name="Rectangle 26"/>
            <p:cNvSpPr>
              <a:spLocks noChangeArrowheads="1"/>
            </p:cNvSpPr>
            <p:nvPr/>
          </p:nvSpPr>
          <p:spPr bwMode="auto">
            <a:xfrm>
              <a:off x="3759" y="2049"/>
              <a:ext cx="1061" cy="36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-183</a:t>
              </a:r>
              <a:endParaRPr lang="en-US" altLang="zh-CN" sz="2000">
                <a:solidFill>
                  <a:schemeClr val="tx1"/>
                </a:solidFill>
                <a:effectLst>
                  <a:outerShdw blurRad="38100" dist="38100" dir="2700000" algn="tl">
                    <a:srgbClr val="FFFFFF"/>
                  </a:outerShdw>
                </a:effectLst>
              </a:endParaRPr>
            </a:p>
          </p:txBody>
        </p:sp>
        <p:sp>
          <p:nvSpPr>
            <p:cNvPr id="580635" name="Rectangle 27"/>
            <p:cNvSpPr>
              <a:spLocks noChangeArrowheads="1"/>
            </p:cNvSpPr>
            <p:nvPr/>
          </p:nvSpPr>
          <p:spPr bwMode="auto">
            <a:xfrm>
              <a:off x="2604" y="2049"/>
              <a:ext cx="1155" cy="36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0.03183</a:t>
              </a:r>
              <a:endParaRPr lang="en-US" altLang="zh-CN" sz="2000">
                <a:solidFill>
                  <a:schemeClr val="tx1"/>
                </a:solidFill>
                <a:effectLst>
                  <a:outerShdw blurRad="38100" dist="38100" dir="2700000" algn="tl">
                    <a:srgbClr val="FFFFFF"/>
                  </a:outerShdw>
                </a:effectLst>
              </a:endParaRPr>
            </a:p>
          </p:txBody>
        </p:sp>
        <p:sp>
          <p:nvSpPr>
            <p:cNvPr id="580636" name="Rectangle 28"/>
            <p:cNvSpPr>
              <a:spLocks noChangeArrowheads="1"/>
            </p:cNvSpPr>
            <p:nvPr/>
          </p:nvSpPr>
          <p:spPr bwMode="auto">
            <a:xfrm>
              <a:off x="1326" y="2049"/>
              <a:ext cx="1278" cy="36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137.8</a:t>
              </a:r>
              <a:endParaRPr lang="en-US" altLang="zh-CN" sz="2000">
                <a:solidFill>
                  <a:schemeClr val="tx1"/>
                </a:solidFill>
                <a:effectLst>
                  <a:outerShdw blurRad="38100" dist="38100" dir="2700000" algn="tl">
                    <a:srgbClr val="FFFFFF"/>
                  </a:outerShdw>
                </a:effectLst>
              </a:endParaRPr>
            </a:p>
          </p:txBody>
        </p:sp>
        <p:sp>
          <p:nvSpPr>
            <p:cNvPr id="580637" name="Rectangle 29"/>
            <p:cNvSpPr>
              <a:spLocks noChangeArrowheads="1"/>
            </p:cNvSpPr>
            <p:nvPr/>
          </p:nvSpPr>
          <p:spPr bwMode="auto">
            <a:xfrm>
              <a:off x="576" y="2049"/>
              <a:ext cx="750" cy="36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O</a:t>
              </a:r>
              <a:r>
                <a:rPr lang="en-US" altLang="zh-CN" sz="2000" baseline="-25000">
                  <a:solidFill>
                    <a:schemeClr val="tx1"/>
                  </a:solidFill>
                  <a:effectLst>
                    <a:outerShdw blurRad="38100" dist="38100" dir="2700000" algn="tl">
                      <a:srgbClr val="FFFFFF"/>
                    </a:outerShdw>
                  </a:effectLst>
                </a:rPr>
                <a:t>2</a:t>
              </a:r>
              <a:endParaRPr lang="en-US" altLang="zh-CN" sz="2000" baseline="-25000">
                <a:solidFill>
                  <a:schemeClr val="tx1"/>
                </a:solidFill>
                <a:effectLst>
                  <a:outerShdw blurRad="38100" dist="38100" dir="2700000" algn="tl">
                    <a:srgbClr val="FFFFFF"/>
                  </a:outerShdw>
                </a:effectLst>
              </a:endParaRPr>
            </a:p>
          </p:txBody>
        </p:sp>
        <p:sp>
          <p:nvSpPr>
            <p:cNvPr id="580638" name="Rectangle 30"/>
            <p:cNvSpPr>
              <a:spLocks noChangeArrowheads="1"/>
            </p:cNvSpPr>
            <p:nvPr/>
          </p:nvSpPr>
          <p:spPr bwMode="auto">
            <a:xfrm>
              <a:off x="4819" y="1656"/>
              <a:ext cx="1061" cy="39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0.029</a:t>
              </a:r>
              <a:endParaRPr lang="en-US" altLang="zh-CN" sz="2000">
                <a:solidFill>
                  <a:schemeClr val="tx1"/>
                </a:solidFill>
                <a:effectLst>
                  <a:outerShdw blurRad="38100" dist="38100" dir="2700000" algn="tl">
                    <a:srgbClr val="FFFFFF"/>
                  </a:outerShdw>
                </a:effectLst>
              </a:endParaRPr>
            </a:p>
          </p:txBody>
        </p:sp>
        <p:sp>
          <p:nvSpPr>
            <p:cNvPr id="580639" name="Rectangle 31"/>
            <p:cNvSpPr>
              <a:spLocks noChangeArrowheads="1"/>
            </p:cNvSpPr>
            <p:nvPr/>
          </p:nvSpPr>
          <p:spPr bwMode="auto">
            <a:xfrm>
              <a:off x="3759" y="1656"/>
              <a:ext cx="1061" cy="39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-253</a:t>
              </a:r>
              <a:endParaRPr lang="en-US" altLang="zh-CN" sz="2000">
                <a:solidFill>
                  <a:schemeClr val="tx1"/>
                </a:solidFill>
                <a:effectLst>
                  <a:outerShdw blurRad="38100" dist="38100" dir="2700000" algn="tl">
                    <a:srgbClr val="FFFFFF"/>
                  </a:outerShdw>
                </a:effectLst>
              </a:endParaRPr>
            </a:p>
          </p:txBody>
        </p:sp>
        <p:sp>
          <p:nvSpPr>
            <p:cNvPr id="580640" name="Rectangle 32"/>
            <p:cNvSpPr>
              <a:spLocks noChangeArrowheads="1"/>
            </p:cNvSpPr>
            <p:nvPr/>
          </p:nvSpPr>
          <p:spPr bwMode="auto">
            <a:xfrm>
              <a:off x="2604" y="1656"/>
              <a:ext cx="1155" cy="39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0.02661</a:t>
              </a:r>
              <a:endParaRPr lang="en-US" altLang="zh-CN" sz="2000">
                <a:solidFill>
                  <a:schemeClr val="tx1"/>
                </a:solidFill>
                <a:effectLst>
                  <a:outerShdw blurRad="38100" dist="38100" dir="2700000" algn="tl">
                    <a:srgbClr val="FFFFFF"/>
                  </a:outerShdw>
                </a:effectLst>
              </a:endParaRPr>
            </a:p>
          </p:txBody>
        </p:sp>
        <p:sp>
          <p:nvSpPr>
            <p:cNvPr id="580641" name="Rectangle 33"/>
            <p:cNvSpPr>
              <a:spLocks noChangeArrowheads="1"/>
            </p:cNvSpPr>
            <p:nvPr/>
          </p:nvSpPr>
          <p:spPr bwMode="auto">
            <a:xfrm>
              <a:off x="1326" y="1656"/>
              <a:ext cx="1278" cy="39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dirty="0">
                  <a:solidFill>
                    <a:schemeClr val="tx1"/>
                  </a:solidFill>
                  <a:effectLst>
                    <a:outerShdw blurRad="38100" dist="38100" dir="2700000" algn="tl">
                      <a:srgbClr val="FFFFFF"/>
                    </a:outerShdw>
                  </a:effectLst>
                </a:rPr>
                <a:t>24.76</a:t>
              </a:r>
              <a:endParaRPr lang="en-US" altLang="zh-CN" sz="2000" dirty="0">
                <a:solidFill>
                  <a:schemeClr val="tx1"/>
                </a:solidFill>
                <a:effectLst>
                  <a:outerShdw blurRad="38100" dist="38100" dir="2700000" algn="tl">
                    <a:srgbClr val="FFFFFF"/>
                  </a:outerShdw>
                </a:effectLst>
              </a:endParaRPr>
            </a:p>
          </p:txBody>
        </p:sp>
        <p:sp>
          <p:nvSpPr>
            <p:cNvPr id="580642" name="Rectangle 34"/>
            <p:cNvSpPr>
              <a:spLocks noChangeArrowheads="1"/>
            </p:cNvSpPr>
            <p:nvPr/>
          </p:nvSpPr>
          <p:spPr bwMode="auto">
            <a:xfrm>
              <a:off x="576" y="1656"/>
              <a:ext cx="750" cy="39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H</a:t>
              </a:r>
              <a:r>
                <a:rPr lang="en-US" altLang="zh-CN" sz="2000" baseline="-25000">
                  <a:solidFill>
                    <a:schemeClr val="tx1"/>
                  </a:solidFill>
                  <a:effectLst>
                    <a:outerShdw blurRad="38100" dist="38100" dir="2700000" algn="tl">
                      <a:srgbClr val="FFFFFF"/>
                    </a:outerShdw>
                  </a:effectLst>
                </a:rPr>
                <a:t>2</a:t>
              </a:r>
              <a:endParaRPr lang="en-US" altLang="zh-CN" sz="2000" baseline="-25000">
                <a:solidFill>
                  <a:schemeClr val="tx1"/>
                </a:solidFill>
                <a:effectLst>
                  <a:outerShdw blurRad="38100" dist="38100" dir="2700000" algn="tl">
                    <a:srgbClr val="FFFFFF"/>
                  </a:outerShdw>
                </a:effectLst>
              </a:endParaRPr>
            </a:p>
          </p:txBody>
        </p:sp>
        <p:sp>
          <p:nvSpPr>
            <p:cNvPr id="580643" name="Rectangle 35"/>
            <p:cNvSpPr>
              <a:spLocks noChangeArrowheads="1"/>
            </p:cNvSpPr>
            <p:nvPr/>
          </p:nvSpPr>
          <p:spPr bwMode="auto">
            <a:xfrm>
              <a:off x="4819" y="1329"/>
              <a:ext cx="1061" cy="327"/>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0.027</a:t>
              </a:r>
              <a:endParaRPr lang="en-US" altLang="zh-CN" sz="2000">
                <a:solidFill>
                  <a:schemeClr val="tx1"/>
                </a:solidFill>
                <a:effectLst>
                  <a:outerShdw blurRad="38100" dist="38100" dir="2700000" algn="tl">
                    <a:srgbClr val="FFFFFF"/>
                  </a:outerShdw>
                </a:effectLst>
              </a:endParaRPr>
            </a:p>
          </p:txBody>
        </p:sp>
        <p:sp>
          <p:nvSpPr>
            <p:cNvPr id="580644" name="Rectangle 36"/>
            <p:cNvSpPr>
              <a:spLocks noChangeArrowheads="1"/>
            </p:cNvSpPr>
            <p:nvPr/>
          </p:nvSpPr>
          <p:spPr bwMode="auto">
            <a:xfrm>
              <a:off x="3759" y="1329"/>
              <a:ext cx="1061" cy="327"/>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-269</a:t>
              </a:r>
              <a:endParaRPr lang="en-US" altLang="zh-CN" sz="2000">
                <a:solidFill>
                  <a:schemeClr val="tx1"/>
                </a:solidFill>
                <a:effectLst>
                  <a:outerShdw blurRad="38100" dist="38100" dir="2700000" algn="tl">
                    <a:srgbClr val="FFFFFF"/>
                  </a:outerShdw>
                </a:effectLst>
              </a:endParaRPr>
            </a:p>
          </p:txBody>
        </p:sp>
        <p:sp>
          <p:nvSpPr>
            <p:cNvPr id="580645" name="Rectangle 37"/>
            <p:cNvSpPr>
              <a:spLocks noChangeArrowheads="1"/>
            </p:cNvSpPr>
            <p:nvPr/>
          </p:nvSpPr>
          <p:spPr bwMode="auto">
            <a:xfrm>
              <a:off x="2604" y="1329"/>
              <a:ext cx="1155" cy="327"/>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dirty="0">
                  <a:solidFill>
                    <a:schemeClr val="tx1"/>
                  </a:solidFill>
                  <a:effectLst>
                    <a:outerShdw blurRad="38100" dist="38100" dir="2700000" algn="tl">
                      <a:srgbClr val="FFFFFF"/>
                    </a:outerShdw>
                  </a:effectLst>
                </a:rPr>
                <a:t>0.02370</a:t>
              </a:r>
              <a:endParaRPr lang="en-US" altLang="zh-CN" sz="2000" dirty="0">
                <a:solidFill>
                  <a:schemeClr val="tx1"/>
                </a:solidFill>
                <a:effectLst>
                  <a:outerShdw blurRad="38100" dist="38100" dir="2700000" algn="tl">
                    <a:srgbClr val="FFFFFF"/>
                  </a:outerShdw>
                </a:effectLst>
              </a:endParaRPr>
            </a:p>
          </p:txBody>
        </p:sp>
        <p:sp>
          <p:nvSpPr>
            <p:cNvPr id="580646" name="Rectangle 38"/>
            <p:cNvSpPr>
              <a:spLocks noChangeArrowheads="1"/>
            </p:cNvSpPr>
            <p:nvPr/>
          </p:nvSpPr>
          <p:spPr bwMode="auto">
            <a:xfrm>
              <a:off x="1326" y="1329"/>
              <a:ext cx="1278" cy="327"/>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dirty="0">
                  <a:solidFill>
                    <a:schemeClr val="tx1"/>
                  </a:solidFill>
                  <a:effectLst>
                    <a:outerShdw blurRad="38100" dist="38100" dir="2700000" algn="tl">
                      <a:srgbClr val="FFFFFF"/>
                    </a:outerShdw>
                  </a:effectLst>
                </a:rPr>
                <a:t>3.456</a:t>
              </a:r>
              <a:endParaRPr lang="en-US" altLang="zh-CN" sz="2000" dirty="0">
                <a:solidFill>
                  <a:schemeClr val="tx1"/>
                </a:solidFill>
                <a:effectLst>
                  <a:outerShdw blurRad="38100" dist="38100" dir="2700000" algn="tl">
                    <a:srgbClr val="FFFFFF"/>
                  </a:outerShdw>
                </a:effectLst>
              </a:endParaRPr>
            </a:p>
          </p:txBody>
        </p:sp>
        <p:sp>
          <p:nvSpPr>
            <p:cNvPr id="580647" name="Rectangle 39"/>
            <p:cNvSpPr>
              <a:spLocks noChangeArrowheads="1"/>
            </p:cNvSpPr>
            <p:nvPr/>
          </p:nvSpPr>
          <p:spPr bwMode="auto">
            <a:xfrm>
              <a:off x="576" y="1329"/>
              <a:ext cx="750" cy="327"/>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solidFill>
                  <a:effectLst>
                    <a:outerShdw blurRad="38100" dist="38100" dir="2700000" algn="tl">
                      <a:srgbClr val="FFFFFF"/>
                    </a:outerShdw>
                  </a:effectLst>
                </a:rPr>
                <a:t>He</a:t>
              </a:r>
              <a:endParaRPr lang="en-US" altLang="zh-CN" sz="2000">
                <a:solidFill>
                  <a:schemeClr val="tx1"/>
                </a:solidFill>
                <a:effectLst>
                  <a:outerShdw blurRad="38100" dist="38100" dir="2700000" algn="tl">
                    <a:srgbClr val="FFFFFF"/>
                  </a:outerShdw>
                </a:effectLst>
              </a:endParaRPr>
            </a:p>
          </p:txBody>
        </p:sp>
        <p:sp>
          <p:nvSpPr>
            <p:cNvPr id="580648" name="Rectangle 40"/>
            <p:cNvSpPr>
              <a:spLocks noChangeArrowheads="1"/>
            </p:cNvSpPr>
            <p:nvPr/>
          </p:nvSpPr>
          <p:spPr bwMode="auto">
            <a:xfrm>
              <a:off x="4819" y="897"/>
              <a:ext cx="1061" cy="432"/>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endParaRPr lang="zh-CN" altLang="zh-CN" sz="2000">
                <a:solidFill>
                  <a:schemeClr val="tx1"/>
                </a:solidFill>
                <a:effectLst>
                  <a:outerShdw blurRad="38100" dist="38100" dir="2700000" algn="tl">
                    <a:srgbClr val="FFFFFF"/>
                  </a:outerShdw>
                </a:effectLst>
              </a:endParaRPr>
            </a:p>
          </p:txBody>
        </p:sp>
        <p:sp>
          <p:nvSpPr>
            <p:cNvPr id="580649" name="Rectangle 41"/>
            <p:cNvSpPr>
              <a:spLocks noChangeArrowheads="1"/>
            </p:cNvSpPr>
            <p:nvPr/>
          </p:nvSpPr>
          <p:spPr bwMode="auto">
            <a:xfrm>
              <a:off x="3759" y="897"/>
              <a:ext cx="1061" cy="432"/>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endParaRPr lang="zh-CN" altLang="zh-CN" sz="2000">
                <a:solidFill>
                  <a:schemeClr val="tx1"/>
                </a:solidFill>
                <a:effectLst>
                  <a:outerShdw blurRad="38100" dist="38100" dir="2700000" algn="tl">
                    <a:srgbClr val="FFFFFF"/>
                  </a:outerShdw>
                </a:effectLst>
              </a:endParaRPr>
            </a:p>
          </p:txBody>
        </p:sp>
        <p:sp>
          <p:nvSpPr>
            <p:cNvPr id="580650" name="Rectangle 42"/>
            <p:cNvSpPr>
              <a:spLocks noChangeArrowheads="1"/>
            </p:cNvSpPr>
            <p:nvPr/>
          </p:nvSpPr>
          <p:spPr bwMode="auto">
            <a:xfrm>
              <a:off x="2604" y="897"/>
              <a:ext cx="1155" cy="432"/>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endParaRPr lang="zh-CN" altLang="zh-CN" sz="2000">
                <a:solidFill>
                  <a:schemeClr val="tx1"/>
                </a:solidFill>
                <a:effectLst>
                  <a:outerShdw blurRad="38100" dist="38100" dir="2700000" algn="tl">
                    <a:srgbClr val="FFFFFF"/>
                  </a:outerShdw>
                </a:effectLst>
              </a:endParaRPr>
            </a:p>
          </p:txBody>
        </p:sp>
        <p:sp>
          <p:nvSpPr>
            <p:cNvPr id="580651" name="Rectangle 43"/>
            <p:cNvSpPr>
              <a:spLocks noChangeArrowheads="1"/>
            </p:cNvSpPr>
            <p:nvPr/>
          </p:nvSpPr>
          <p:spPr bwMode="auto">
            <a:xfrm>
              <a:off x="1326" y="897"/>
              <a:ext cx="1278" cy="432"/>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endParaRPr lang="zh-CN" altLang="zh-CN" sz="2000">
                <a:solidFill>
                  <a:schemeClr val="tx1"/>
                </a:solidFill>
                <a:effectLst>
                  <a:outerShdw blurRad="38100" dist="38100" dir="2700000" algn="tl">
                    <a:srgbClr val="FFFFFF"/>
                  </a:outerShdw>
                </a:effectLst>
              </a:endParaRPr>
            </a:p>
          </p:txBody>
        </p:sp>
        <p:sp>
          <p:nvSpPr>
            <p:cNvPr id="580652" name="Rectangle 44"/>
            <p:cNvSpPr>
              <a:spLocks noChangeArrowheads="1"/>
            </p:cNvSpPr>
            <p:nvPr/>
          </p:nvSpPr>
          <p:spPr bwMode="auto">
            <a:xfrm>
              <a:off x="576" y="897"/>
              <a:ext cx="750" cy="432"/>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zh-CN" altLang="en-US" sz="2000" dirty="0">
                  <a:solidFill>
                    <a:schemeClr val="tx1"/>
                  </a:solidFill>
                  <a:effectLst>
                    <a:outerShdw blurRad="38100" dist="38100" dir="2700000" algn="tl">
                      <a:srgbClr val="FFFFFF"/>
                    </a:outerShdw>
                  </a:effectLst>
                </a:rPr>
                <a:t>气体</a:t>
              </a:r>
              <a:endParaRPr lang="zh-CN" altLang="en-US" sz="2000" dirty="0">
                <a:solidFill>
                  <a:schemeClr val="tx1"/>
                </a:solidFill>
                <a:effectLst>
                  <a:outerShdw blurRad="38100" dist="38100" dir="2700000" algn="tl">
                    <a:srgbClr val="FFFFFF"/>
                  </a:outerShdw>
                </a:effectLst>
              </a:endParaRPr>
            </a:p>
          </p:txBody>
        </p:sp>
        <p:sp>
          <p:nvSpPr>
            <p:cNvPr id="5168" name="Line 45"/>
            <p:cNvSpPr>
              <a:spLocks noChangeShapeType="1"/>
            </p:cNvSpPr>
            <p:nvPr/>
          </p:nvSpPr>
          <p:spPr bwMode="auto">
            <a:xfrm>
              <a:off x="576" y="897"/>
              <a:ext cx="5304" cy="0"/>
            </a:xfrm>
            <a:prstGeom prst="line">
              <a:avLst/>
            </a:prstGeom>
            <a:grpFill/>
            <a:ln w="28575" cap="sq">
              <a:solidFill>
                <a:schemeClr val="tx1"/>
              </a:solidFill>
              <a:round/>
            </a:ln>
          </p:spPr>
          <p:txBody>
            <a:bodyPr anchor="ctr"/>
            <a:lstStyle/>
            <a:p>
              <a:endParaRPr lang="zh-CN" altLang="en-US"/>
            </a:p>
          </p:txBody>
        </p:sp>
        <p:sp>
          <p:nvSpPr>
            <p:cNvPr id="5169" name="Line 46"/>
            <p:cNvSpPr>
              <a:spLocks noChangeShapeType="1"/>
            </p:cNvSpPr>
            <p:nvPr/>
          </p:nvSpPr>
          <p:spPr bwMode="auto">
            <a:xfrm>
              <a:off x="576" y="1329"/>
              <a:ext cx="5304" cy="0"/>
            </a:xfrm>
            <a:prstGeom prst="line">
              <a:avLst/>
            </a:prstGeom>
            <a:grpFill/>
            <a:ln w="12700">
              <a:solidFill>
                <a:schemeClr val="tx1"/>
              </a:solidFill>
              <a:round/>
            </a:ln>
          </p:spPr>
          <p:txBody>
            <a:bodyPr anchor="ctr"/>
            <a:lstStyle/>
            <a:p>
              <a:endParaRPr lang="zh-CN" altLang="en-US"/>
            </a:p>
          </p:txBody>
        </p:sp>
        <p:sp>
          <p:nvSpPr>
            <p:cNvPr id="5170" name="Line 47"/>
            <p:cNvSpPr>
              <a:spLocks noChangeShapeType="1"/>
            </p:cNvSpPr>
            <p:nvPr/>
          </p:nvSpPr>
          <p:spPr bwMode="auto">
            <a:xfrm>
              <a:off x="576" y="1656"/>
              <a:ext cx="5304" cy="0"/>
            </a:xfrm>
            <a:prstGeom prst="line">
              <a:avLst/>
            </a:prstGeom>
            <a:grpFill/>
            <a:ln w="12700">
              <a:solidFill>
                <a:schemeClr val="tx1"/>
              </a:solidFill>
              <a:round/>
            </a:ln>
          </p:spPr>
          <p:txBody>
            <a:bodyPr anchor="ctr"/>
            <a:lstStyle/>
            <a:p>
              <a:endParaRPr lang="zh-CN" altLang="en-US"/>
            </a:p>
          </p:txBody>
        </p:sp>
        <p:sp>
          <p:nvSpPr>
            <p:cNvPr id="5171" name="Line 48"/>
            <p:cNvSpPr>
              <a:spLocks noChangeShapeType="1"/>
            </p:cNvSpPr>
            <p:nvPr/>
          </p:nvSpPr>
          <p:spPr bwMode="auto">
            <a:xfrm>
              <a:off x="576" y="2049"/>
              <a:ext cx="5304" cy="0"/>
            </a:xfrm>
            <a:prstGeom prst="line">
              <a:avLst/>
            </a:prstGeom>
            <a:grpFill/>
            <a:ln w="12700">
              <a:solidFill>
                <a:schemeClr val="tx1"/>
              </a:solidFill>
              <a:round/>
            </a:ln>
          </p:spPr>
          <p:txBody>
            <a:bodyPr anchor="ctr"/>
            <a:lstStyle/>
            <a:p>
              <a:endParaRPr lang="zh-CN" altLang="en-US"/>
            </a:p>
          </p:txBody>
        </p:sp>
        <p:sp>
          <p:nvSpPr>
            <p:cNvPr id="5172" name="Line 49"/>
            <p:cNvSpPr>
              <a:spLocks noChangeShapeType="1"/>
            </p:cNvSpPr>
            <p:nvPr/>
          </p:nvSpPr>
          <p:spPr bwMode="auto">
            <a:xfrm>
              <a:off x="576" y="2412"/>
              <a:ext cx="5304" cy="0"/>
            </a:xfrm>
            <a:prstGeom prst="line">
              <a:avLst/>
            </a:prstGeom>
            <a:grpFill/>
            <a:ln w="12700">
              <a:solidFill>
                <a:schemeClr val="tx1"/>
              </a:solidFill>
              <a:round/>
            </a:ln>
          </p:spPr>
          <p:txBody>
            <a:bodyPr anchor="ctr"/>
            <a:lstStyle/>
            <a:p>
              <a:endParaRPr lang="zh-CN" altLang="en-US"/>
            </a:p>
          </p:txBody>
        </p:sp>
        <p:sp>
          <p:nvSpPr>
            <p:cNvPr id="5173" name="Line 50"/>
            <p:cNvSpPr>
              <a:spLocks noChangeShapeType="1"/>
            </p:cNvSpPr>
            <p:nvPr/>
          </p:nvSpPr>
          <p:spPr bwMode="auto">
            <a:xfrm>
              <a:off x="576" y="2775"/>
              <a:ext cx="5304" cy="0"/>
            </a:xfrm>
            <a:prstGeom prst="line">
              <a:avLst/>
            </a:prstGeom>
            <a:grpFill/>
            <a:ln w="12700">
              <a:solidFill>
                <a:schemeClr val="tx1"/>
              </a:solidFill>
              <a:round/>
            </a:ln>
          </p:spPr>
          <p:txBody>
            <a:bodyPr anchor="ctr"/>
            <a:lstStyle/>
            <a:p>
              <a:endParaRPr lang="zh-CN" altLang="en-US"/>
            </a:p>
          </p:txBody>
        </p:sp>
        <p:sp>
          <p:nvSpPr>
            <p:cNvPr id="5174" name="Line 51"/>
            <p:cNvSpPr>
              <a:spLocks noChangeShapeType="1"/>
            </p:cNvSpPr>
            <p:nvPr/>
          </p:nvSpPr>
          <p:spPr bwMode="auto">
            <a:xfrm>
              <a:off x="576" y="3138"/>
              <a:ext cx="5304" cy="0"/>
            </a:xfrm>
            <a:prstGeom prst="line">
              <a:avLst/>
            </a:prstGeom>
            <a:grpFill/>
            <a:ln w="12700">
              <a:solidFill>
                <a:schemeClr val="tx1"/>
              </a:solidFill>
              <a:round/>
            </a:ln>
          </p:spPr>
          <p:txBody>
            <a:bodyPr anchor="ctr"/>
            <a:lstStyle/>
            <a:p>
              <a:endParaRPr lang="zh-CN" altLang="en-US"/>
            </a:p>
          </p:txBody>
        </p:sp>
        <p:sp>
          <p:nvSpPr>
            <p:cNvPr id="5175" name="Line 52"/>
            <p:cNvSpPr>
              <a:spLocks noChangeShapeType="1"/>
            </p:cNvSpPr>
            <p:nvPr/>
          </p:nvSpPr>
          <p:spPr bwMode="auto">
            <a:xfrm>
              <a:off x="576" y="3501"/>
              <a:ext cx="5304" cy="0"/>
            </a:xfrm>
            <a:prstGeom prst="line">
              <a:avLst/>
            </a:prstGeom>
            <a:grpFill/>
            <a:ln w="12700">
              <a:solidFill>
                <a:schemeClr val="tx1"/>
              </a:solidFill>
              <a:round/>
            </a:ln>
          </p:spPr>
          <p:txBody>
            <a:bodyPr anchor="ctr"/>
            <a:lstStyle/>
            <a:p>
              <a:endParaRPr lang="zh-CN" altLang="en-US"/>
            </a:p>
          </p:txBody>
        </p:sp>
        <p:sp>
          <p:nvSpPr>
            <p:cNvPr id="5176" name="Line 53"/>
            <p:cNvSpPr>
              <a:spLocks noChangeShapeType="1"/>
            </p:cNvSpPr>
            <p:nvPr/>
          </p:nvSpPr>
          <p:spPr bwMode="auto">
            <a:xfrm>
              <a:off x="576" y="3864"/>
              <a:ext cx="5304" cy="0"/>
            </a:xfrm>
            <a:prstGeom prst="line">
              <a:avLst/>
            </a:prstGeom>
            <a:grpFill/>
            <a:ln w="28575" cap="sq">
              <a:solidFill>
                <a:schemeClr val="tx1"/>
              </a:solidFill>
              <a:round/>
            </a:ln>
          </p:spPr>
          <p:txBody>
            <a:bodyPr anchor="ctr"/>
            <a:lstStyle/>
            <a:p>
              <a:endParaRPr lang="zh-CN" altLang="en-US"/>
            </a:p>
          </p:txBody>
        </p:sp>
        <p:sp>
          <p:nvSpPr>
            <p:cNvPr id="5177" name="Line 54"/>
            <p:cNvSpPr>
              <a:spLocks noChangeShapeType="1"/>
            </p:cNvSpPr>
            <p:nvPr/>
          </p:nvSpPr>
          <p:spPr bwMode="auto">
            <a:xfrm>
              <a:off x="576" y="897"/>
              <a:ext cx="0" cy="2967"/>
            </a:xfrm>
            <a:prstGeom prst="line">
              <a:avLst/>
            </a:prstGeom>
            <a:grpFill/>
            <a:ln w="28575" cap="sq">
              <a:solidFill>
                <a:schemeClr val="tx1"/>
              </a:solidFill>
              <a:round/>
            </a:ln>
          </p:spPr>
          <p:txBody>
            <a:bodyPr anchor="ctr"/>
            <a:lstStyle/>
            <a:p>
              <a:endParaRPr lang="zh-CN" altLang="en-US"/>
            </a:p>
          </p:txBody>
        </p:sp>
        <p:sp>
          <p:nvSpPr>
            <p:cNvPr id="5178" name="Line 55"/>
            <p:cNvSpPr>
              <a:spLocks noChangeShapeType="1"/>
            </p:cNvSpPr>
            <p:nvPr/>
          </p:nvSpPr>
          <p:spPr bwMode="auto">
            <a:xfrm>
              <a:off x="1326" y="897"/>
              <a:ext cx="0" cy="2967"/>
            </a:xfrm>
            <a:prstGeom prst="line">
              <a:avLst/>
            </a:prstGeom>
            <a:grpFill/>
            <a:ln w="12700">
              <a:solidFill>
                <a:schemeClr val="tx1"/>
              </a:solidFill>
              <a:round/>
            </a:ln>
          </p:spPr>
          <p:txBody>
            <a:bodyPr anchor="ctr"/>
            <a:lstStyle/>
            <a:p>
              <a:endParaRPr lang="zh-CN" altLang="en-US"/>
            </a:p>
          </p:txBody>
        </p:sp>
        <p:sp>
          <p:nvSpPr>
            <p:cNvPr id="5179" name="Line 56"/>
            <p:cNvSpPr>
              <a:spLocks noChangeShapeType="1"/>
            </p:cNvSpPr>
            <p:nvPr/>
          </p:nvSpPr>
          <p:spPr bwMode="auto">
            <a:xfrm>
              <a:off x="2604" y="897"/>
              <a:ext cx="0" cy="2967"/>
            </a:xfrm>
            <a:prstGeom prst="line">
              <a:avLst/>
            </a:prstGeom>
            <a:grpFill/>
            <a:ln w="12700">
              <a:solidFill>
                <a:schemeClr val="tx1"/>
              </a:solidFill>
              <a:round/>
            </a:ln>
          </p:spPr>
          <p:txBody>
            <a:bodyPr anchor="ctr"/>
            <a:lstStyle/>
            <a:p>
              <a:endParaRPr lang="zh-CN" altLang="en-US"/>
            </a:p>
          </p:txBody>
        </p:sp>
        <p:sp>
          <p:nvSpPr>
            <p:cNvPr id="5180" name="Line 57"/>
            <p:cNvSpPr>
              <a:spLocks noChangeShapeType="1"/>
            </p:cNvSpPr>
            <p:nvPr/>
          </p:nvSpPr>
          <p:spPr bwMode="auto">
            <a:xfrm>
              <a:off x="3759" y="897"/>
              <a:ext cx="0" cy="2967"/>
            </a:xfrm>
            <a:prstGeom prst="line">
              <a:avLst/>
            </a:prstGeom>
            <a:grpFill/>
            <a:ln w="12700">
              <a:solidFill>
                <a:schemeClr val="tx1"/>
              </a:solidFill>
              <a:round/>
            </a:ln>
          </p:spPr>
          <p:txBody>
            <a:bodyPr anchor="ctr"/>
            <a:lstStyle/>
            <a:p>
              <a:endParaRPr lang="zh-CN" altLang="en-US"/>
            </a:p>
          </p:txBody>
        </p:sp>
        <p:sp>
          <p:nvSpPr>
            <p:cNvPr id="5181" name="Line 58"/>
            <p:cNvSpPr>
              <a:spLocks noChangeShapeType="1"/>
            </p:cNvSpPr>
            <p:nvPr/>
          </p:nvSpPr>
          <p:spPr bwMode="auto">
            <a:xfrm>
              <a:off x="4819" y="897"/>
              <a:ext cx="0" cy="2967"/>
            </a:xfrm>
            <a:prstGeom prst="line">
              <a:avLst/>
            </a:prstGeom>
            <a:grpFill/>
            <a:ln w="12700">
              <a:solidFill>
                <a:schemeClr val="tx1"/>
              </a:solidFill>
              <a:round/>
            </a:ln>
          </p:spPr>
          <p:txBody>
            <a:bodyPr anchor="ctr"/>
            <a:lstStyle/>
            <a:p>
              <a:endParaRPr lang="zh-CN" altLang="en-US"/>
            </a:p>
          </p:txBody>
        </p:sp>
        <p:sp>
          <p:nvSpPr>
            <p:cNvPr id="5182" name="Line 59"/>
            <p:cNvSpPr>
              <a:spLocks noChangeShapeType="1"/>
            </p:cNvSpPr>
            <p:nvPr/>
          </p:nvSpPr>
          <p:spPr bwMode="auto">
            <a:xfrm>
              <a:off x="5880" y="897"/>
              <a:ext cx="0" cy="2967"/>
            </a:xfrm>
            <a:prstGeom prst="line">
              <a:avLst/>
            </a:prstGeom>
            <a:grpFill/>
            <a:ln w="28575" cap="sq">
              <a:solidFill>
                <a:schemeClr val="tx1"/>
              </a:solidFill>
              <a:round/>
            </a:ln>
          </p:spPr>
          <p:txBody>
            <a:bodyPr anchor="ctr"/>
            <a:lstStyle/>
            <a:p>
              <a:endParaRPr lang="zh-CN" altLang="en-US"/>
            </a:p>
          </p:txBody>
        </p:sp>
        <p:graphicFrame>
          <p:nvGraphicFramePr>
            <p:cNvPr id="5122" name="Object 60"/>
            <p:cNvGraphicFramePr>
              <a:graphicFrameLocks noChangeAspect="1"/>
            </p:cNvGraphicFramePr>
            <p:nvPr/>
          </p:nvGraphicFramePr>
          <p:xfrm>
            <a:off x="1521" y="932"/>
            <a:ext cx="933" cy="353"/>
          </p:xfrm>
          <a:graphic>
            <a:graphicData uri="http://schemas.openxmlformats.org/presentationml/2006/ole">
              <mc:AlternateContent xmlns:mc="http://schemas.openxmlformats.org/markup-compatibility/2006">
                <mc:Choice xmlns:v="urn:schemas-microsoft-com:vml" Requires="v">
                  <p:oleObj spid="_x0000_s7536" name="公式" r:id="rId1" imgW="1078865" imgH="393700" progId="Equation.3">
                    <p:embed/>
                  </p:oleObj>
                </mc:Choice>
                <mc:Fallback>
                  <p:oleObj name="公式" r:id="rId1" imgW="1078865" imgH="393700" progId="Equation.3">
                    <p:embed/>
                    <p:pic>
                      <p:nvPicPr>
                        <p:cNvPr id="0" name="Object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1" y="932"/>
                          <a:ext cx="933" cy="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61"/>
            <p:cNvGraphicFramePr>
              <a:graphicFrameLocks noChangeAspect="1"/>
            </p:cNvGraphicFramePr>
            <p:nvPr/>
          </p:nvGraphicFramePr>
          <p:xfrm>
            <a:off x="2815" y="924"/>
            <a:ext cx="737" cy="392"/>
          </p:xfrm>
          <a:graphic>
            <a:graphicData uri="http://schemas.openxmlformats.org/presentationml/2006/ole">
              <mc:AlternateContent xmlns:mc="http://schemas.openxmlformats.org/markup-compatibility/2006">
                <mc:Choice xmlns:v="urn:schemas-microsoft-com:vml" Requires="v">
                  <p:oleObj spid="_x0000_s7537" name="Equation" r:id="rId3" imgW="723900" imgH="406400" progId="Equation.3">
                    <p:embed/>
                  </p:oleObj>
                </mc:Choice>
                <mc:Fallback>
                  <p:oleObj name="Equation" r:id="rId3" imgW="723900" imgH="406400" progId="Equation.3">
                    <p:embed/>
                    <p:pic>
                      <p:nvPicPr>
                        <p:cNvPr id="0" name="Object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5" y="924"/>
                          <a:ext cx="737" cy="3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 name="Object 62"/>
            <p:cNvGraphicFramePr>
              <a:graphicFrameLocks noChangeAspect="1"/>
            </p:cNvGraphicFramePr>
            <p:nvPr/>
          </p:nvGraphicFramePr>
          <p:xfrm>
            <a:off x="4080" y="1008"/>
            <a:ext cx="624" cy="336"/>
          </p:xfrm>
          <a:graphic>
            <a:graphicData uri="http://schemas.openxmlformats.org/presentationml/2006/ole">
              <mc:AlternateContent xmlns:mc="http://schemas.openxmlformats.org/markup-compatibility/2006">
                <mc:Choice xmlns:v="urn:schemas-microsoft-com:vml" Requires="v">
                  <p:oleObj spid="_x0000_s7538" name="公式" r:id="rId5" imgW="558800" imgH="635000" progId="Equation.3">
                    <p:embed/>
                  </p:oleObj>
                </mc:Choice>
                <mc:Fallback>
                  <p:oleObj name="公式" r:id="rId5" imgW="558800" imgH="635000" progId="Equation.3">
                    <p:embed/>
                    <p:pic>
                      <p:nvPicPr>
                        <p:cNvPr id="0" name="Object 6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0" y="1008"/>
                          <a:ext cx="624"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5" name="Object 63"/>
            <p:cNvGraphicFramePr>
              <a:graphicFrameLocks noChangeAspect="1"/>
            </p:cNvGraphicFramePr>
            <p:nvPr/>
          </p:nvGraphicFramePr>
          <p:xfrm>
            <a:off x="4848" y="970"/>
            <a:ext cx="1008" cy="341"/>
          </p:xfrm>
          <a:graphic>
            <a:graphicData uri="http://schemas.openxmlformats.org/presentationml/2006/ole">
              <mc:AlternateContent xmlns:mc="http://schemas.openxmlformats.org/markup-compatibility/2006">
                <mc:Choice xmlns:v="urn:schemas-microsoft-com:vml" Requires="v">
                  <p:oleObj spid="_x0000_s7539" name="Equation" r:id="rId7" imgW="1143000" imgH="419100" progId="Equation.3">
                    <p:embed/>
                  </p:oleObj>
                </mc:Choice>
                <mc:Fallback>
                  <p:oleObj name="Equation" r:id="rId7" imgW="1143000" imgH="419100" progId="Equation.3">
                    <p:embed/>
                    <p:pic>
                      <p:nvPicPr>
                        <p:cNvPr id="0" name="Object 6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8" y="970"/>
                          <a:ext cx="1008" cy="3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 name="标题 1"/>
          <p:cNvSpPr>
            <a:spLocks noGrp="1"/>
          </p:cNvSpPr>
          <p:nvPr>
            <p:ph type="title"/>
          </p:nvPr>
        </p:nvSpPr>
        <p:spPr/>
        <p:txBody>
          <a:bodyPr/>
          <a:lstStyle/>
          <a:p>
            <a:r>
              <a:rPr lang="zh-CN" altLang="en-US" sz="3200" dirty="0">
                <a:solidFill>
                  <a:srgbClr val="D36871"/>
                </a:solidFill>
                <a:latin typeface="Times New Roman" panose="02020603050405020304" pitchFamily="18" charset="0"/>
                <a:ea typeface="黑体" panose="02010609060101010101" pitchFamily="49" charset="-122"/>
                <a:cs typeface="Times New Roman" panose="02020603050405020304" pitchFamily="18" charset="0"/>
              </a:rPr>
              <a:t>几种常见气体的</a:t>
            </a:r>
            <a:r>
              <a:rPr lang="en-GB" altLang="zh-CN" sz="3200" dirty="0">
                <a:solidFill>
                  <a:srgbClr val="D36871"/>
                </a:solidFill>
                <a:latin typeface="Times New Roman" panose="02020603050405020304" pitchFamily="18" charset="0"/>
                <a:ea typeface="黑体" panose="02010609060101010101" pitchFamily="49" charset="-122"/>
                <a:cs typeface="Times New Roman" panose="02020603050405020304" pitchFamily="18" charset="0"/>
              </a:rPr>
              <a:t>van der Waals </a:t>
            </a:r>
            <a:r>
              <a:rPr lang="zh-CN" altLang="en-US" sz="3200" dirty="0" smtClean="0">
                <a:solidFill>
                  <a:srgbClr val="D36871"/>
                </a:solidFill>
                <a:latin typeface="Times New Roman" panose="02020603050405020304" pitchFamily="18" charset="0"/>
                <a:ea typeface="黑体" panose="02010609060101010101" pitchFamily="49" charset="-122"/>
                <a:cs typeface="Times New Roman" panose="02020603050405020304" pitchFamily="18" charset="0"/>
              </a:rPr>
              <a:t>常数</a:t>
            </a:r>
            <a:endParaRPr lang="zh-CN" altLang="en-US" sz="3200" dirty="0" smtClean="0">
              <a:solidFill>
                <a:srgbClr val="D3687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3491880" y="836712"/>
            <a:ext cx="1944216" cy="5112568"/>
          </a:xfrm>
          <a:prstGeom prst="rect">
            <a:avLst/>
          </a:prstGeom>
          <a:noFill/>
          <a:ln w="28575">
            <a:solidFill>
              <a:srgbClr val="0000FF"/>
            </a:solidFill>
          </a:ln>
        </p:spPr>
        <p:txBody>
          <a:bodyPr wrap="square" rtlCol="0" anchor="ctr">
            <a:spAutoFit/>
          </a:bodyPr>
          <a:lstStyle/>
          <a:p>
            <a:pPr marL="663575" indent="-663575" algn="ctr">
              <a:lnSpc>
                <a:spcPct val="120000"/>
              </a:lnSpc>
            </a:pPr>
            <a:endParaRPr lang="zh-CN" altLang="en-US" sz="2800" dirty="0" smtClean="0">
              <a:solidFill>
                <a:schemeClr val="accent6">
                  <a:lumMod val="50000"/>
                </a:schemeClr>
              </a:solidFill>
              <a:ea typeface="楷体" panose="02010609060101010101" pitchFamily="49" charset="-122"/>
              <a:cs typeface="Times New Roman" panose="02020603050405020304" pitchFamily="18" charset="0"/>
            </a:endParaRPr>
          </a:p>
        </p:txBody>
      </p:sp>
      <p:sp>
        <p:nvSpPr>
          <p:cNvPr id="65" name="矩形 64"/>
          <p:cNvSpPr/>
          <p:nvPr/>
        </p:nvSpPr>
        <p:spPr>
          <a:xfrm>
            <a:off x="6672828" y="836712"/>
            <a:ext cx="1944216" cy="5112568"/>
          </a:xfrm>
          <a:prstGeom prst="rect">
            <a:avLst/>
          </a:prstGeom>
          <a:noFill/>
          <a:ln w="28575">
            <a:solidFill>
              <a:srgbClr val="0000FF"/>
            </a:solidFill>
          </a:ln>
        </p:spPr>
        <p:txBody>
          <a:bodyPr wrap="square" rtlCol="0" anchor="ctr">
            <a:spAutoFit/>
          </a:bodyPr>
          <a:lstStyle/>
          <a:p>
            <a:pPr marL="663575" indent="-663575" algn="ctr">
              <a:lnSpc>
                <a:spcPct val="120000"/>
              </a:lnSpc>
            </a:pPr>
            <a:endParaRPr lang="zh-CN" altLang="en-US" sz="2800" dirty="0" smtClean="0">
              <a:solidFill>
                <a:schemeClr val="accent6">
                  <a:lumMod val="50000"/>
                </a:schemeClr>
              </a:solidFill>
              <a:ea typeface="楷体" panose="02010609060101010101" pitchFamily="49" charset="-122"/>
              <a:cs typeface="Times New Roman" panose="02020603050405020304" pitchFamily="18" charset="0"/>
            </a:endParaRPr>
          </a:p>
        </p:txBody>
      </p:sp>
      <p:sp>
        <p:nvSpPr>
          <p:cNvPr id="4" name="文本框 3"/>
          <p:cNvSpPr txBox="1"/>
          <p:nvPr/>
        </p:nvSpPr>
        <p:spPr>
          <a:xfrm>
            <a:off x="5402473" y="6072334"/>
            <a:ext cx="3383280" cy="460375"/>
          </a:xfrm>
          <a:prstGeom prst="rect">
            <a:avLst/>
          </a:prstGeom>
          <a:noFill/>
        </p:spPr>
        <p:txBody>
          <a:bodyPr wrap="none" rtlCol="0">
            <a:spAutoFit/>
          </a:bodyPr>
          <a:lstStyle/>
          <a:p>
            <a:r>
              <a:rPr lang="en-US" altLang="zh-CN" sz="2400" dirty="0" smtClean="0">
                <a:latin typeface="黑体" panose="02010609060101010101" pitchFamily="49" charset="-122"/>
                <a:ea typeface="黑体" panose="02010609060101010101" pitchFamily="49" charset="-122"/>
              </a:rPr>
              <a:t>b</a:t>
            </a:r>
            <a:r>
              <a:rPr lang="zh-CN" altLang="en-US" sz="2400" dirty="0" smtClean="0">
                <a:latin typeface="黑体" panose="02010609060101010101" pitchFamily="49" charset="-122"/>
                <a:ea typeface="黑体" panose="02010609060101010101" pitchFamily="49" charset="-122"/>
              </a:rPr>
              <a:t>与液态摩尔体积的关系</a:t>
            </a:r>
            <a:endParaRPr lang="zh-CN" altLang="en-US" sz="2400" dirty="0">
              <a:latin typeface="黑体" panose="02010609060101010101" pitchFamily="49" charset="-122"/>
              <a:ea typeface="黑体" panose="02010609060101010101" pitchFamily="49" charset="-122"/>
            </a:endParaRPr>
          </a:p>
        </p:txBody>
      </p:sp>
      <p:sp>
        <p:nvSpPr>
          <p:cNvPr id="67" name="文本框 66"/>
          <p:cNvSpPr txBox="1"/>
          <p:nvPr/>
        </p:nvSpPr>
        <p:spPr>
          <a:xfrm>
            <a:off x="661894" y="6072334"/>
            <a:ext cx="2468880" cy="460375"/>
          </a:xfrm>
          <a:prstGeom prst="rect">
            <a:avLst/>
          </a:prstGeom>
          <a:noFill/>
        </p:spPr>
        <p:txBody>
          <a:bodyPr wrap="none" rtlCol="0">
            <a:spAutoFit/>
          </a:bodyPr>
          <a:lstStyle/>
          <a:p>
            <a:r>
              <a:rPr lang="en-US" altLang="zh-CN" sz="2400" dirty="0" smtClean="0">
                <a:latin typeface="黑体" panose="02010609060101010101" pitchFamily="49" charset="-122"/>
                <a:ea typeface="黑体" panose="02010609060101010101" pitchFamily="49" charset="-122"/>
              </a:rPr>
              <a:t>a</a:t>
            </a:r>
            <a:r>
              <a:rPr lang="zh-CN" altLang="en-US" sz="2400" dirty="0" smtClean="0">
                <a:latin typeface="黑体" panose="02010609060101010101" pitchFamily="49" charset="-122"/>
                <a:ea typeface="黑体" panose="02010609060101010101" pitchFamily="49" charset="-122"/>
              </a:rPr>
              <a:t>与</a:t>
            </a:r>
            <a:r>
              <a:rPr lang="zh-CN" altLang="en-US" sz="2400" dirty="0">
                <a:latin typeface="黑体" panose="02010609060101010101" pitchFamily="49" charset="-122"/>
                <a:ea typeface="黑体" panose="02010609060101010101" pitchFamily="49" charset="-122"/>
              </a:rPr>
              <a:t>沸点</a:t>
            </a:r>
            <a:r>
              <a:rPr lang="zh-CN" altLang="en-US" sz="2400" dirty="0" smtClean="0">
                <a:latin typeface="黑体" panose="02010609060101010101" pitchFamily="49" charset="-122"/>
                <a:ea typeface="黑体" panose="02010609060101010101" pitchFamily="49" charset="-122"/>
              </a:rPr>
              <a:t>的关系</a:t>
            </a:r>
            <a:r>
              <a:rPr lang="zh-CN" altLang="en-US" sz="2400" dirty="0" smtClean="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9" name="Group 89"/>
          <p:cNvGrpSpPr/>
          <p:nvPr/>
        </p:nvGrpSpPr>
        <p:grpSpPr bwMode="auto">
          <a:xfrm>
            <a:off x="340346" y="1410692"/>
            <a:ext cx="8424862" cy="4032250"/>
            <a:chOff x="473" y="1051"/>
            <a:chExt cx="5200" cy="2540"/>
          </a:xfrm>
          <a:solidFill>
            <a:schemeClr val="bg1"/>
          </a:solidFill>
        </p:grpSpPr>
        <p:sp>
          <p:nvSpPr>
            <p:cNvPr id="581637" name="Rectangle 5"/>
            <p:cNvSpPr>
              <a:spLocks noChangeArrowheads="1"/>
            </p:cNvSpPr>
            <p:nvPr/>
          </p:nvSpPr>
          <p:spPr bwMode="auto">
            <a:xfrm>
              <a:off x="5036" y="3247"/>
              <a:ext cx="637" cy="344"/>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1.1</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38" name="Rectangle 6"/>
            <p:cNvSpPr>
              <a:spLocks noChangeArrowheads="1"/>
            </p:cNvSpPr>
            <p:nvPr/>
          </p:nvSpPr>
          <p:spPr bwMode="auto">
            <a:xfrm>
              <a:off x="4464" y="3247"/>
              <a:ext cx="572" cy="344"/>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4181</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39" name="Rectangle 7"/>
            <p:cNvSpPr>
              <a:spLocks noChangeArrowheads="1"/>
            </p:cNvSpPr>
            <p:nvPr/>
          </p:nvSpPr>
          <p:spPr bwMode="auto">
            <a:xfrm>
              <a:off x="3816" y="3247"/>
              <a:ext cx="648" cy="344"/>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11</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40" name="Rectangle 8"/>
            <p:cNvSpPr>
              <a:spLocks noChangeArrowheads="1"/>
            </p:cNvSpPr>
            <p:nvPr/>
          </p:nvSpPr>
          <p:spPr bwMode="auto">
            <a:xfrm>
              <a:off x="3179" y="3247"/>
              <a:ext cx="637" cy="344"/>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4690</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41" name="Rectangle 9"/>
            <p:cNvSpPr>
              <a:spLocks noChangeArrowheads="1"/>
            </p:cNvSpPr>
            <p:nvPr/>
          </p:nvSpPr>
          <p:spPr bwMode="auto">
            <a:xfrm>
              <a:off x="2224" y="3247"/>
              <a:ext cx="955" cy="344"/>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4229</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42" name="Rectangle 10"/>
            <p:cNvSpPr>
              <a:spLocks noChangeArrowheads="1"/>
            </p:cNvSpPr>
            <p:nvPr/>
          </p:nvSpPr>
          <p:spPr bwMode="auto">
            <a:xfrm>
              <a:off x="1201" y="3247"/>
              <a:ext cx="1023" cy="344"/>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660</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43" name="Rectangle 11"/>
            <p:cNvSpPr>
              <a:spLocks noChangeArrowheads="1"/>
            </p:cNvSpPr>
            <p:nvPr/>
          </p:nvSpPr>
          <p:spPr bwMode="auto">
            <a:xfrm>
              <a:off x="473" y="3247"/>
              <a:ext cx="728" cy="344"/>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endParaRPr lang="zh-CN" altLang="zh-CN" sz="2000">
                <a:solidFill>
                  <a:schemeClr val="tx1">
                    <a:lumMod val="95000"/>
                    <a:lumOff val="5000"/>
                  </a:schemeClr>
                </a:solidFill>
                <a:effectLst>
                  <a:outerShdw blurRad="38100" dist="38100" dir="2700000" algn="tl">
                    <a:srgbClr val="FFFFFF"/>
                  </a:outerShdw>
                </a:effectLst>
              </a:endParaRPr>
            </a:p>
          </p:txBody>
        </p:sp>
        <p:sp>
          <p:nvSpPr>
            <p:cNvPr id="581644" name="Rectangle 12"/>
            <p:cNvSpPr>
              <a:spLocks noChangeArrowheads="1"/>
            </p:cNvSpPr>
            <p:nvPr/>
          </p:nvSpPr>
          <p:spPr bwMode="auto">
            <a:xfrm>
              <a:off x="5036" y="2902"/>
              <a:ext cx="637" cy="345"/>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0.3</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45" name="Rectangle 13"/>
            <p:cNvSpPr>
              <a:spLocks noChangeArrowheads="1"/>
            </p:cNvSpPr>
            <p:nvPr/>
          </p:nvSpPr>
          <p:spPr bwMode="auto">
            <a:xfrm>
              <a:off x="4464" y="2902"/>
              <a:ext cx="572" cy="345"/>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3231</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46" name="Rectangle 14"/>
            <p:cNvSpPr>
              <a:spLocks noChangeArrowheads="1"/>
            </p:cNvSpPr>
            <p:nvPr/>
          </p:nvSpPr>
          <p:spPr bwMode="auto">
            <a:xfrm>
              <a:off x="3816" y="2902"/>
              <a:ext cx="648" cy="345"/>
            </a:xfrm>
            <a:prstGeom prst="rect">
              <a:avLst/>
            </a:prstGeom>
            <a:grpFill/>
            <a:ln w="9525">
              <a:noFill/>
              <a:miter lim="800000"/>
            </a:ln>
            <a:effectLst/>
          </p:spPr>
          <p:txBody>
            <a:bodyPr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Clr>
                  <a:schemeClr val="tx2"/>
                </a:buClr>
                <a:buSzPct val="75000"/>
                <a:buFont typeface="Wingdings" panose="05000000000000000000" pitchFamily="2" charset="2"/>
                <a:buNone/>
              </a:pPr>
              <a:r>
                <a:rPr lang="en-US" altLang="zh-CN" sz="2000">
                  <a:solidFill>
                    <a:schemeClr val="tx1">
                      <a:lumMod val="95000"/>
                      <a:lumOff val="5000"/>
                    </a:schemeClr>
                  </a:solidFill>
                  <a:effectLst>
                    <a:outerShdw blurRad="38100" dist="38100" dir="2700000" algn="tl">
                      <a:srgbClr val="000000"/>
                    </a:outerShdw>
                  </a:effectLst>
                </a:rPr>
                <a:t>8</a:t>
              </a:r>
              <a:endParaRPr lang="en-US" altLang="zh-CN" sz="2000">
                <a:solidFill>
                  <a:schemeClr val="tx1">
                    <a:lumMod val="95000"/>
                    <a:lumOff val="5000"/>
                  </a:schemeClr>
                </a:solidFill>
                <a:effectLst>
                  <a:outerShdw blurRad="38100" dist="38100" dir="2700000" algn="tl">
                    <a:srgbClr val="000000"/>
                  </a:outerShdw>
                </a:effectLst>
              </a:endParaRPr>
            </a:p>
          </p:txBody>
        </p:sp>
        <p:sp>
          <p:nvSpPr>
            <p:cNvPr id="581647" name="Rectangle 15"/>
            <p:cNvSpPr>
              <a:spLocks noChangeArrowheads="1"/>
            </p:cNvSpPr>
            <p:nvPr/>
          </p:nvSpPr>
          <p:spPr bwMode="auto">
            <a:xfrm>
              <a:off x="3179" y="2902"/>
              <a:ext cx="637" cy="345"/>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3515</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48" name="Rectangle 16"/>
            <p:cNvSpPr>
              <a:spLocks noChangeArrowheads="1"/>
            </p:cNvSpPr>
            <p:nvPr/>
          </p:nvSpPr>
          <p:spPr bwMode="auto">
            <a:xfrm>
              <a:off x="2224" y="2902"/>
              <a:ext cx="955" cy="345"/>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3243</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49" name="Rectangle 17"/>
            <p:cNvSpPr>
              <a:spLocks noChangeArrowheads="1"/>
            </p:cNvSpPr>
            <p:nvPr/>
          </p:nvSpPr>
          <p:spPr bwMode="auto">
            <a:xfrm>
              <a:off x="1201" y="2902"/>
              <a:ext cx="1023" cy="345"/>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880</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50" name="Rectangle 18"/>
            <p:cNvSpPr>
              <a:spLocks noChangeArrowheads="1"/>
            </p:cNvSpPr>
            <p:nvPr/>
          </p:nvSpPr>
          <p:spPr bwMode="auto">
            <a:xfrm>
              <a:off x="473" y="2902"/>
              <a:ext cx="728" cy="345"/>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endParaRPr lang="zh-CN" altLang="zh-CN" sz="2000">
                <a:solidFill>
                  <a:schemeClr val="tx1">
                    <a:lumMod val="95000"/>
                    <a:lumOff val="5000"/>
                  </a:schemeClr>
                </a:solidFill>
                <a:effectLst>
                  <a:outerShdw blurRad="38100" dist="38100" dir="2700000" algn="tl">
                    <a:srgbClr val="FFFFFF"/>
                  </a:outerShdw>
                </a:effectLst>
              </a:endParaRPr>
            </a:p>
          </p:txBody>
        </p:sp>
        <p:sp>
          <p:nvSpPr>
            <p:cNvPr id="581651" name="Rectangle 19"/>
            <p:cNvSpPr>
              <a:spLocks noChangeArrowheads="1"/>
            </p:cNvSpPr>
            <p:nvPr/>
          </p:nvSpPr>
          <p:spPr bwMode="auto">
            <a:xfrm>
              <a:off x="5036" y="2558"/>
              <a:ext cx="637" cy="344"/>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0.4</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52" name="Rectangle 20"/>
            <p:cNvSpPr>
              <a:spLocks noChangeArrowheads="1"/>
            </p:cNvSpPr>
            <p:nvPr/>
          </p:nvSpPr>
          <p:spPr bwMode="auto">
            <a:xfrm>
              <a:off x="4464" y="2558"/>
              <a:ext cx="572" cy="344"/>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2218</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53" name="Rectangle 21"/>
            <p:cNvSpPr>
              <a:spLocks noChangeArrowheads="1"/>
            </p:cNvSpPr>
            <p:nvPr/>
          </p:nvSpPr>
          <p:spPr bwMode="auto">
            <a:xfrm>
              <a:off x="3816" y="2558"/>
              <a:ext cx="648" cy="344"/>
            </a:xfrm>
            <a:prstGeom prst="rect">
              <a:avLst/>
            </a:prstGeom>
            <a:grpFill/>
            <a:ln w="9525">
              <a:noFill/>
              <a:miter lim="800000"/>
            </a:ln>
            <a:effectLst/>
          </p:spPr>
          <p:txBody>
            <a:bodyPr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Clr>
                  <a:schemeClr val="tx2"/>
                </a:buClr>
                <a:buSzPct val="75000"/>
                <a:buFont typeface="Wingdings" panose="05000000000000000000" pitchFamily="2" charset="2"/>
                <a:buNone/>
              </a:pPr>
              <a:r>
                <a:rPr lang="en-US" altLang="zh-CN" sz="2000">
                  <a:solidFill>
                    <a:schemeClr val="tx1">
                      <a:lumMod val="95000"/>
                      <a:lumOff val="5000"/>
                    </a:schemeClr>
                  </a:solidFill>
                  <a:effectLst>
                    <a:outerShdw blurRad="38100" dist="38100" dir="2700000" algn="tl">
                      <a:srgbClr val="000000"/>
                    </a:outerShdw>
                  </a:effectLst>
                </a:rPr>
                <a:t>5</a:t>
              </a:r>
              <a:endParaRPr lang="en-US" altLang="zh-CN" sz="2000">
                <a:solidFill>
                  <a:schemeClr val="tx1">
                    <a:lumMod val="95000"/>
                    <a:lumOff val="5000"/>
                  </a:schemeClr>
                </a:solidFill>
                <a:effectLst>
                  <a:outerShdw blurRad="38100" dist="38100" dir="2700000" algn="tl">
                    <a:srgbClr val="000000"/>
                  </a:outerShdw>
                </a:effectLst>
              </a:endParaRPr>
            </a:p>
          </p:txBody>
        </p:sp>
        <p:sp>
          <p:nvSpPr>
            <p:cNvPr id="581654" name="Rectangle 22"/>
            <p:cNvSpPr>
              <a:spLocks noChangeArrowheads="1"/>
            </p:cNvSpPr>
            <p:nvPr/>
          </p:nvSpPr>
          <p:spPr bwMode="auto">
            <a:xfrm>
              <a:off x="3179" y="2558"/>
              <a:ext cx="637" cy="344"/>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2340</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55" name="Rectangle 23"/>
            <p:cNvSpPr>
              <a:spLocks noChangeArrowheads="1"/>
            </p:cNvSpPr>
            <p:nvPr/>
          </p:nvSpPr>
          <p:spPr bwMode="auto">
            <a:xfrm>
              <a:off x="2224" y="2558"/>
              <a:ext cx="955" cy="344"/>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2227</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56" name="Rectangle 24"/>
            <p:cNvSpPr>
              <a:spLocks noChangeArrowheads="1"/>
            </p:cNvSpPr>
            <p:nvPr/>
          </p:nvSpPr>
          <p:spPr bwMode="auto">
            <a:xfrm>
              <a:off x="1201" y="2558"/>
              <a:ext cx="1023" cy="344"/>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1320</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57" name="Rectangle 25"/>
            <p:cNvSpPr>
              <a:spLocks noChangeArrowheads="1"/>
            </p:cNvSpPr>
            <p:nvPr/>
          </p:nvSpPr>
          <p:spPr bwMode="auto">
            <a:xfrm>
              <a:off x="473" y="2558"/>
              <a:ext cx="728" cy="344"/>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373</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58" name="Rectangle 26"/>
            <p:cNvSpPr>
              <a:spLocks noChangeArrowheads="1"/>
            </p:cNvSpPr>
            <p:nvPr/>
          </p:nvSpPr>
          <p:spPr bwMode="auto">
            <a:xfrm>
              <a:off x="5036" y="2213"/>
              <a:ext cx="637" cy="345"/>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5.0</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59" name="Rectangle 27"/>
            <p:cNvSpPr>
              <a:spLocks noChangeArrowheads="1"/>
            </p:cNvSpPr>
            <p:nvPr/>
          </p:nvSpPr>
          <p:spPr bwMode="auto">
            <a:xfrm>
              <a:off x="4464" y="2213"/>
              <a:ext cx="572" cy="345"/>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2836</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60" name="Rectangle 28"/>
            <p:cNvSpPr>
              <a:spLocks noChangeArrowheads="1"/>
            </p:cNvSpPr>
            <p:nvPr/>
          </p:nvSpPr>
          <p:spPr bwMode="auto">
            <a:xfrm>
              <a:off x="3816" y="2213"/>
              <a:ext cx="648" cy="345"/>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27</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61" name="Rectangle 29"/>
            <p:cNvSpPr>
              <a:spLocks noChangeArrowheads="1"/>
            </p:cNvSpPr>
            <p:nvPr/>
          </p:nvSpPr>
          <p:spPr bwMode="auto">
            <a:xfrm>
              <a:off x="3179" y="2213"/>
              <a:ext cx="637" cy="345"/>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3444</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62" name="Rectangle 30"/>
            <p:cNvSpPr>
              <a:spLocks noChangeArrowheads="1"/>
            </p:cNvSpPr>
            <p:nvPr/>
          </p:nvSpPr>
          <p:spPr bwMode="auto">
            <a:xfrm>
              <a:off x="2224" y="2213"/>
              <a:ext cx="955" cy="345"/>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2702</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63" name="Rectangle 31"/>
            <p:cNvSpPr>
              <a:spLocks noChangeArrowheads="1"/>
            </p:cNvSpPr>
            <p:nvPr/>
          </p:nvSpPr>
          <p:spPr bwMode="auto">
            <a:xfrm>
              <a:off x="1201" y="2213"/>
              <a:ext cx="1023" cy="345"/>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660</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64" name="Rectangle 32"/>
            <p:cNvSpPr>
              <a:spLocks noChangeArrowheads="1"/>
            </p:cNvSpPr>
            <p:nvPr/>
          </p:nvSpPr>
          <p:spPr bwMode="auto">
            <a:xfrm>
              <a:off x="473" y="2213"/>
              <a:ext cx="728" cy="345"/>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endParaRPr lang="zh-CN" altLang="zh-CN" sz="2000">
                <a:solidFill>
                  <a:schemeClr val="tx1">
                    <a:lumMod val="95000"/>
                    <a:lumOff val="5000"/>
                  </a:schemeClr>
                </a:solidFill>
                <a:effectLst>
                  <a:outerShdw blurRad="38100" dist="38100" dir="2700000" algn="tl">
                    <a:srgbClr val="FFFFFF"/>
                  </a:outerShdw>
                </a:effectLst>
              </a:endParaRPr>
            </a:p>
          </p:txBody>
        </p:sp>
        <p:sp>
          <p:nvSpPr>
            <p:cNvPr id="581665" name="Rectangle 33"/>
            <p:cNvSpPr>
              <a:spLocks noChangeArrowheads="1"/>
            </p:cNvSpPr>
            <p:nvPr/>
          </p:nvSpPr>
          <p:spPr bwMode="auto">
            <a:xfrm>
              <a:off x="5036" y="1869"/>
              <a:ext cx="637" cy="344"/>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4.1</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66" name="Rectangle 34"/>
            <p:cNvSpPr>
              <a:spLocks noChangeArrowheads="1"/>
            </p:cNvSpPr>
            <p:nvPr/>
          </p:nvSpPr>
          <p:spPr bwMode="auto">
            <a:xfrm>
              <a:off x="4464" y="1869"/>
              <a:ext cx="572" cy="344"/>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2239</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67" name="Rectangle 35"/>
            <p:cNvSpPr>
              <a:spLocks noChangeArrowheads="1"/>
            </p:cNvSpPr>
            <p:nvPr/>
          </p:nvSpPr>
          <p:spPr bwMode="auto">
            <a:xfrm>
              <a:off x="3816" y="1869"/>
              <a:ext cx="648" cy="344"/>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20</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68" name="Rectangle 36"/>
            <p:cNvSpPr>
              <a:spLocks noChangeArrowheads="1"/>
            </p:cNvSpPr>
            <p:nvPr/>
          </p:nvSpPr>
          <p:spPr bwMode="auto">
            <a:xfrm>
              <a:off x="3179" y="1869"/>
              <a:ext cx="637" cy="344"/>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2583</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69" name="Rectangle 37"/>
            <p:cNvSpPr>
              <a:spLocks noChangeArrowheads="1"/>
            </p:cNvSpPr>
            <p:nvPr/>
          </p:nvSpPr>
          <p:spPr bwMode="auto">
            <a:xfrm>
              <a:off x="2224" y="1869"/>
              <a:ext cx="955" cy="344"/>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2150</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70" name="Rectangle 38"/>
            <p:cNvSpPr>
              <a:spLocks noChangeArrowheads="1"/>
            </p:cNvSpPr>
            <p:nvPr/>
          </p:nvSpPr>
          <p:spPr bwMode="auto">
            <a:xfrm>
              <a:off x="1201" y="1869"/>
              <a:ext cx="1023" cy="344"/>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880</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71" name="Rectangle 39"/>
            <p:cNvSpPr>
              <a:spLocks noChangeArrowheads="1"/>
            </p:cNvSpPr>
            <p:nvPr/>
          </p:nvSpPr>
          <p:spPr bwMode="auto">
            <a:xfrm>
              <a:off x="473" y="1869"/>
              <a:ext cx="728" cy="344"/>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endParaRPr lang="zh-CN" altLang="zh-CN" sz="2000">
                <a:solidFill>
                  <a:schemeClr val="tx1">
                    <a:lumMod val="95000"/>
                    <a:lumOff val="5000"/>
                  </a:schemeClr>
                </a:solidFill>
                <a:effectLst>
                  <a:outerShdw blurRad="38100" dist="38100" dir="2700000" algn="tl">
                    <a:srgbClr val="FFFFFF"/>
                  </a:outerShdw>
                </a:effectLst>
              </a:endParaRPr>
            </a:p>
          </p:txBody>
        </p:sp>
        <p:sp>
          <p:nvSpPr>
            <p:cNvPr id="581672" name="Rectangle 40"/>
            <p:cNvSpPr>
              <a:spLocks noChangeArrowheads="1"/>
            </p:cNvSpPr>
            <p:nvPr/>
          </p:nvSpPr>
          <p:spPr bwMode="auto">
            <a:xfrm>
              <a:off x="5036" y="1564"/>
              <a:ext cx="637" cy="305"/>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2.6</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73" name="Rectangle 41"/>
            <p:cNvSpPr>
              <a:spLocks noChangeArrowheads="1"/>
            </p:cNvSpPr>
            <p:nvPr/>
          </p:nvSpPr>
          <p:spPr bwMode="auto">
            <a:xfrm>
              <a:off x="4464" y="1564"/>
              <a:ext cx="572" cy="305"/>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1560</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74" name="Rectangle 42"/>
            <p:cNvSpPr>
              <a:spLocks noChangeArrowheads="1"/>
            </p:cNvSpPr>
            <p:nvPr/>
          </p:nvSpPr>
          <p:spPr bwMode="auto">
            <a:xfrm>
              <a:off x="3816" y="1564"/>
              <a:ext cx="648" cy="305"/>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13</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75" name="Rectangle 43"/>
            <p:cNvSpPr>
              <a:spLocks noChangeArrowheads="1"/>
            </p:cNvSpPr>
            <p:nvPr/>
          </p:nvSpPr>
          <p:spPr bwMode="auto">
            <a:xfrm>
              <a:off x="3179" y="1564"/>
              <a:ext cx="637" cy="305"/>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1722</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76" name="Rectangle 44"/>
            <p:cNvSpPr>
              <a:spLocks noChangeArrowheads="1"/>
            </p:cNvSpPr>
            <p:nvPr/>
          </p:nvSpPr>
          <p:spPr bwMode="auto">
            <a:xfrm>
              <a:off x="2224" y="1564"/>
              <a:ext cx="955" cy="305"/>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1520</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77" name="Rectangle 45"/>
            <p:cNvSpPr>
              <a:spLocks noChangeArrowheads="1"/>
            </p:cNvSpPr>
            <p:nvPr/>
          </p:nvSpPr>
          <p:spPr bwMode="auto">
            <a:xfrm>
              <a:off x="1201" y="1564"/>
              <a:ext cx="1023" cy="305"/>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1320</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78" name="Rectangle 46"/>
            <p:cNvSpPr>
              <a:spLocks noChangeArrowheads="1"/>
            </p:cNvSpPr>
            <p:nvPr/>
          </p:nvSpPr>
          <p:spPr bwMode="auto">
            <a:xfrm>
              <a:off x="473" y="1564"/>
              <a:ext cx="728" cy="305"/>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a:solidFill>
                    <a:schemeClr val="tx1">
                      <a:lumMod val="95000"/>
                      <a:lumOff val="5000"/>
                    </a:schemeClr>
                  </a:solidFill>
                  <a:effectLst>
                    <a:outerShdw blurRad="38100" dist="38100" dir="2700000" algn="tl">
                      <a:srgbClr val="FFFFFF"/>
                    </a:outerShdw>
                  </a:effectLst>
                </a:rPr>
                <a:t>273</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79" name="Rectangle 47"/>
            <p:cNvSpPr>
              <a:spLocks noChangeArrowheads="1"/>
            </p:cNvSpPr>
            <p:nvPr/>
          </p:nvSpPr>
          <p:spPr bwMode="auto">
            <a:xfrm>
              <a:off x="5036" y="1315"/>
              <a:ext cx="637" cy="249"/>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zh-CN" altLang="en-US" sz="2000">
                  <a:solidFill>
                    <a:schemeClr val="tx1">
                      <a:lumMod val="95000"/>
                      <a:lumOff val="5000"/>
                    </a:schemeClr>
                  </a:solidFill>
                  <a:effectLst>
                    <a:outerShdw blurRad="38100" dist="38100" dir="2700000" algn="tl">
                      <a:srgbClr val="FFFFFF"/>
                    </a:outerShdw>
                  </a:effectLst>
                </a:rPr>
                <a:t>误差</a:t>
              </a:r>
              <a:r>
                <a:rPr lang="en-US" altLang="zh-CN" sz="2000">
                  <a:solidFill>
                    <a:schemeClr val="tx1">
                      <a:lumMod val="95000"/>
                      <a:lumOff val="5000"/>
                    </a:schemeClr>
                  </a:solidFill>
                  <a:effectLst>
                    <a:outerShdw blurRad="38100" dist="38100" dir="2700000" algn="tl">
                      <a:srgbClr val="FFFFFF"/>
                    </a:outerShdw>
                  </a:effectLst>
                </a:rPr>
                <a:t>%</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80" name="Rectangle 48"/>
            <p:cNvSpPr>
              <a:spLocks noChangeArrowheads="1"/>
            </p:cNvSpPr>
            <p:nvPr/>
          </p:nvSpPr>
          <p:spPr bwMode="auto">
            <a:xfrm>
              <a:off x="4464" y="1315"/>
              <a:ext cx="572" cy="249"/>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i="1">
                  <a:solidFill>
                    <a:schemeClr val="tx1">
                      <a:lumMod val="95000"/>
                      <a:lumOff val="5000"/>
                    </a:schemeClr>
                  </a:solidFill>
                  <a:effectLst>
                    <a:outerShdw blurRad="38100" dist="38100" dir="2700000" algn="tl">
                      <a:srgbClr val="FFFFFF"/>
                    </a:outerShdw>
                  </a:effectLst>
                </a:rPr>
                <a:t>p</a:t>
              </a:r>
              <a:r>
                <a:rPr lang="en-US" altLang="zh-CN" sz="2000" baseline="-25000">
                  <a:solidFill>
                    <a:schemeClr val="tx1">
                      <a:lumMod val="95000"/>
                      <a:lumOff val="5000"/>
                    </a:schemeClr>
                  </a:solidFill>
                  <a:effectLst>
                    <a:outerShdw blurRad="38100" dist="38100" dir="2700000" algn="tl">
                      <a:srgbClr val="FFFFFF"/>
                    </a:outerShdw>
                  </a:effectLst>
                </a:rPr>
                <a:t>vdw</a:t>
              </a:r>
              <a:endParaRPr lang="en-US" altLang="zh-CN" sz="2000" baseline="-25000">
                <a:solidFill>
                  <a:schemeClr val="tx1">
                    <a:lumMod val="95000"/>
                    <a:lumOff val="5000"/>
                  </a:schemeClr>
                </a:solidFill>
                <a:effectLst>
                  <a:outerShdw blurRad="38100" dist="38100" dir="2700000" algn="tl">
                    <a:srgbClr val="FFFFFF"/>
                  </a:outerShdw>
                </a:effectLst>
              </a:endParaRPr>
            </a:p>
          </p:txBody>
        </p:sp>
        <p:sp>
          <p:nvSpPr>
            <p:cNvPr id="581681" name="Rectangle 49"/>
            <p:cNvSpPr>
              <a:spLocks noChangeArrowheads="1"/>
            </p:cNvSpPr>
            <p:nvPr/>
          </p:nvSpPr>
          <p:spPr bwMode="auto">
            <a:xfrm>
              <a:off x="3816" y="1315"/>
              <a:ext cx="648" cy="249"/>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zh-CN" altLang="en-US" sz="2000">
                  <a:solidFill>
                    <a:schemeClr val="tx1">
                      <a:lumMod val="95000"/>
                      <a:lumOff val="5000"/>
                    </a:schemeClr>
                  </a:solidFill>
                  <a:effectLst>
                    <a:outerShdw blurRad="38100" dist="38100" dir="2700000" algn="tl">
                      <a:srgbClr val="FFFFFF"/>
                    </a:outerShdw>
                  </a:effectLst>
                </a:rPr>
                <a:t>误差</a:t>
              </a:r>
              <a:r>
                <a:rPr lang="en-US" altLang="zh-CN" sz="2000">
                  <a:solidFill>
                    <a:schemeClr val="tx1">
                      <a:lumMod val="95000"/>
                      <a:lumOff val="5000"/>
                    </a:schemeClr>
                  </a:solidFill>
                  <a:effectLst>
                    <a:outerShdw blurRad="38100" dist="38100" dir="2700000" algn="tl">
                      <a:srgbClr val="FFFFFF"/>
                    </a:outerShdw>
                  </a:effectLst>
                </a:rPr>
                <a:t>%</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82" name="Rectangle 50"/>
            <p:cNvSpPr>
              <a:spLocks noChangeArrowheads="1"/>
            </p:cNvSpPr>
            <p:nvPr/>
          </p:nvSpPr>
          <p:spPr bwMode="auto">
            <a:xfrm>
              <a:off x="3179" y="1315"/>
              <a:ext cx="637" cy="249"/>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2000" i="1">
                  <a:solidFill>
                    <a:schemeClr val="tx1">
                      <a:lumMod val="95000"/>
                      <a:lumOff val="5000"/>
                    </a:schemeClr>
                  </a:solidFill>
                  <a:effectLst>
                    <a:outerShdw blurRad="38100" dist="38100" dir="2700000" algn="tl">
                      <a:srgbClr val="FFFFFF"/>
                    </a:outerShdw>
                  </a:effectLst>
                </a:rPr>
                <a:t>p</a:t>
              </a:r>
              <a:r>
                <a:rPr lang="zh-CN" altLang="en-US" sz="2000" baseline="-25000">
                  <a:solidFill>
                    <a:schemeClr val="tx1">
                      <a:lumMod val="95000"/>
                      <a:lumOff val="5000"/>
                    </a:schemeClr>
                  </a:solidFill>
                  <a:effectLst>
                    <a:outerShdw blurRad="38100" dist="38100" dir="2700000" algn="tl">
                      <a:srgbClr val="FFFFFF"/>
                    </a:outerShdw>
                  </a:effectLst>
                </a:rPr>
                <a:t>理</a:t>
              </a:r>
              <a:endParaRPr lang="zh-CN" altLang="en-US" sz="2000" baseline="-25000">
                <a:solidFill>
                  <a:schemeClr val="tx1">
                    <a:lumMod val="95000"/>
                    <a:lumOff val="5000"/>
                  </a:schemeClr>
                </a:solidFill>
                <a:effectLst>
                  <a:outerShdw blurRad="38100" dist="38100" dir="2700000" algn="tl">
                    <a:srgbClr val="FFFFFF"/>
                  </a:outerShdw>
                </a:effectLst>
              </a:endParaRPr>
            </a:p>
          </p:txBody>
        </p:sp>
        <p:sp>
          <p:nvSpPr>
            <p:cNvPr id="581683" name="Rectangle 51"/>
            <p:cNvSpPr>
              <a:spLocks noChangeArrowheads="1"/>
            </p:cNvSpPr>
            <p:nvPr/>
          </p:nvSpPr>
          <p:spPr bwMode="auto">
            <a:xfrm>
              <a:off x="3179" y="1051"/>
              <a:ext cx="2494" cy="264"/>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zh-CN" altLang="en-US" sz="2000">
                  <a:solidFill>
                    <a:schemeClr val="tx1">
                      <a:lumMod val="95000"/>
                      <a:lumOff val="5000"/>
                    </a:schemeClr>
                  </a:solidFill>
                  <a:effectLst>
                    <a:outerShdw blurRad="38100" dist="38100" dir="2700000" algn="tl">
                      <a:srgbClr val="FFFFFF"/>
                    </a:outerShdw>
                  </a:effectLst>
                </a:rPr>
                <a:t>压力计算值 </a:t>
              </a:r>
              <a:r>
                <a:rPr lang="en-US" altLang="zh-CN" sz="2000">
                  <a:solidFill>
                    <a:schemeClr val="tx1">
                      <a:lumMod val="95000"/>
                      <a:lumOff val="5000"/>
                    </a:schemeClr>
                  </a:solidFill>
                  <a:effectLst>
                    <a:outerShdw blurRad="38100" dist="38100" dir="2700000" algn="tl">
                      <a:srgbClr val="FFFFFF"/>
                    </a:outerShdw>
                  </a:effectLst>
                </a:rPr>
                <a:t>/kPa</a:t>
              </a:r>
              <a:endParaRPr lang="en-US" altLang="zh-CN" sz="2000">
                <a:solidFill>
                  <a:schemeClr val="tx1">
                    <a:lumMod val="95000"/>
                    <a:lumOff val="5000"/>
                  </a:schemeClr>
                </a:solidFill>
                <a:effectLst>
                  <a:outerShdw blurRad="38100" dist="38100" dir="2700000" algn="tl">
                    <a:srgbClr val="FFFFFF"/>
                  </a:outerShdw>
                </a:effectLst>
              </a:endParaRPr>
            </a:p>
          </p:txBody>
        </p:sp>
        <p:sp>
          <p:nvSpPr>
            <p:cNvPr id="581684" name="Rectangle 52"/>
            <p:cNvSpPr>
              <a:spLocks noChangeArrowheads="1"/>
            </p:cNvSpPr>
            <p:nvPr/>
          </p:nvSpPr>
          <p:spPr bwMode="auto">
            <a:xfrm>
              <a:off x="2224" y="1051"/>
              <a:ext cx="955" cy="51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endParaRPr lang="zh-CN" altLang="zh-CN" sz="2000">
                <a:solidFill>
                  <a:schemeClr val="tx1">
                    <a:lumMod val="95000"/>
                    <a:lumOff val="5000"/>
                  </a:schemeClr>
                </a:solidFill>
                <a:effectLst>
                  <a:outerShdw blurRad="38100" dist="38100" dir="2700000" algn="tl">
                    <a:srgbClr val="FFFFFF"/>
                  </a:outerShdw>
                </a:effectLst>
              </a:endParaRPr>
            </a:p>
          </p:txBody>
        </p:sp>
        <p:sp>
          <p:nvSpPr>
            <p:cNvPr id="581685" name="Rectangle 53"/>
            <p:cNvSpPr>
              <a:spLocks noChangeArrowheads="1"/>
            </p:cNvSpPr>
            <p:nvPr/>
          </p:nvSpPr>
          <p:spPr bwMode="auto">
            <a:xfrm>
              <a:off x="1201" y="1051"/>
              <a:ext cx="1023" cy="51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r>
                <a:rPr lang="en-US" altLang="zh-CN" sz="1600">
                  <a:solidFill>
                    <a:schemeClr val="tx1">
                      <a:lumMod val="95000"/>
                      <a:lumOff val="5000"/>
                    </a:schemeClr>
                  </a:solidFill>
                  <a:effectLst>
                    <a:outerShdw blurRad="38100" dist="38100" dir="2700000" algn="tl">
                      <a:srgbClr val="FFFFFF"/>
                    </a:outerShdw>
                  </a:effectLst>
                </a:rPr>
                <a:t>1molCO</a:t>
              </a:r>
              <a:r>
                <a:rPr lang="en-US" altLang="zh-CN" sz="1600" baseline="-25000">
                  <a:solidFill>
                    <a:schemeClr val="tx1">
                      <a:lumMod val="95000"/>
                      <a:lumOff val="5000"/>
                    </a:schemeClr>
                  </a:solidFill>
                  <a:effectLst>
                    <a:outerShdw blurRad="38100" dist="38100" dir="2700000" algn="tl">
                      <a:srgbClr val="FFFFFF"/>
                    </a:outerShdw>
                  </a:effectLst>
                </a:rPr>
                <a:t>2</a:t>
              </a:r>
              <a:r>
                <a:rPr lang="zh-CN" altLang="en-US" sz="1600">
                  <a:solidFill>
                    <a:schemeClr val="tx1">
                      <a:lumMod val="95000"/>
                      <a:lumOff val="5000"/>
                    </a:schemeClr>
                  </a:solidFill>
                  <a:effectLst>
                    <a:outerShdw blurRad="38100" dist="38100" dir="2700000" algn="tl">
                      <a:srgbClr val="FFFFFF"/>
                    </a:outerShdw>
                  </a:effectLst>
                </a:rPr>
                <a:t>的体积</a:t>
              </a:r>
              <a:endParaRPr lang="zh-CN" altLang="en-US" sz="1600">
                <a:solidFill>
                  <a:schemeClr val="tx1">
                    <a:lumMod val="95000"/>
                    <a:lumOff val="5000"/>
                  </a:schemeClr>
                </a:solidFill>
                <a:effectLst>
                  <a:outerShdw blurRad="38100" dist="38100" dir="2700000" algn="tl">
                    <a:srgbClr val="FFFFFF"/>
                  </a:outerShdw>
                </a:effectLst>
              </a:endParaRPr>
            </a:p>
            <a:p>
              <a:pPr algn="ctr">
                <a:spcBef>
                  <a:spcPct val="20000"/>
                </a:spcBef>
                <a:buClr>
                  <a:schemeClr val="tx2"/>
                </a:buClr>
                <a:buSzPct val="75000"/>
                <a:buFont typeface="Wingdings" panose="05000000000000000000" pitchFamily="2" charset="2"/>
                <a:buNone/>
                <a:defRPr/>
              </a:pPr>
              <a:r>
                <a:rPr lang="en-US" altLang="zh-CN" sz="1600">
                  <a:solidFill>
                    <a:schemeClr val="tx1">
                      <a:lumMod val="95000"/>
                      <a:lumOff val="5000"/>
                    </a:schemeClr>
                  </a:solidFill>
                  <a:effectLst>
                    <a:outerShdw blurRad="38100" dist="38100" dir="2700000" algn="tl">
                      <a:srgbClr val="FFFFFF"/>
                    </a:outerShdw>
                  </a:effectLst>
                </a:rPr>
                <a:t>cm</a:t>
              </a:r>
              <a:r>
                <a:rPr lang="en-US" altLang="zh-CN" sz="1600" baseline="30000">
                  <a:solidFill>
                    <a:schemeClr val="tx1">
                      <a:lumMod val="95000"/>
                      <a:lumOff val="5000"/>
                    </a:schemeClr>
                  </a:solidFill>
                  <a:effectLst>
                    <a:outerShdw blurRad="38100" dist="38100" dir="2700000" algn="tl">
                      <a:srgbClr val="FFFFFF"/>
                    </a:outerShdw>
                  </a:effectLst>
                </a:rPr>
                <a:t>3</a:t>
              </a:r>
              <a:endParaRPr lang="en-US" altLang="zh-CN" sz="1600" baseline="30000">
                <a:solidFill>
                  <a:schemeClr val="tx1">
                    <a:lumMod val="95000"/>
                    <a:lumOff val="5000"/>
                  </a:schemeClr>
                </a:solidFill>
                <a:effectLst>
                  <a:outerShdw blurRad="38100" dist="38100" dir="2700000" algn="tl">
                    <a:srgbClr val="FFFFFF"/>
                  </a:outerShdw>
                </a:effectLst>
              </a:endParaRPr>
            </a:p>
          </p:txBody>
        </p:sp>
        <p:sp>
          <p:nvSpPr>
            <p:cNvPr id="581686" name="Rectangle 54"/>
            <p:cNvSpPr>
              <a:spLocks noChangeArrowheads="1"/>
            </p:cNvSpPr>
            <p:nvPr/>
          </p:nvSpPr>
          <p:spPr bwMode="auto">
            <a:xfrm>
              <a:off x="473" y="1051"/>
              <a:ext cx="728" cy="513"/>
            </a:xfrm>
            <a:prstGeom prst="rect">
              <a:avLst/>
            </a:prstGeom>
            <a:grpFill/>
            <a:ln w="9525">
              <a:noFill/>
              <a:miter lim="800000"/>
            </a:ln>
            <a:effectLst/>
          </p:spPr>
          <p:txBody>
            <a:bodyPr anchor="ctr"/>
            <a:lstStyle/>
            <a:p>
              <a:pPr algn="ctr">
                <a:spcBef>
                  <a:spcPct val="20000"/>
                </a:spcBef>
                <a:buClr>
                  <a:schemeClr val="tx2"/>
                </a:buClr>
                <a:buSzPct val="75000"/>
                <a:buFont typeface="Wingdings" panose="05000000000000000000" pitchFamily="2" charset="2"/>
                <a:buNone/>
                <a:defRPr/>
              </a:pPr>
              <a:endParaRPr lang="zh-CN" altLang="zh-CN" sz="2000">
                <a:solidFill>
                  <a:schemeClr val="tx1">
                    <a:lumMod val="95000"/>
                    <a:lumOff val="5000"/>
                  </a:schemeClr>
                </a:solidFill>
                <a:effectLst>
                  <a:outerShdw blurRad="38100" dist="38100" dir="2700000" algn="tl">
                    <a:srgbClr val="FFFFFF"/>
                  </a:outerShdw>
                </a:effectLst>
              </a:endParaRPr>
            </a:p>
          </p:txBody>
        </p:sp>
        <p:sp>
          <p:nvSpPr>
            <p:cNvPr id="6200" name="Line 55"/>
            <p:cNvSpPr>
              <a:spLocks noChangeShapeType="1"/>
            </p:cNvSpPr>
            <p:nvPr/>
          </p:nvSpPr>
          <p:spPr bwMode="auto">
            <a:xfrm>
              <a:off x="473" y="1051"/>
              <a:ext cx="5200" cy="0"/>
            </a:xfrm>
            <a:prstGeom prst="line">
              <a:avLst/>
            </a:prstGeom>
            <a:grpFill/>
            <a:ln w="28575">
              <a:solidFill>
                <a:schemeClr val="tx1"/>
              </a:solidFill>
              <a:round/>
            </a:ln>
          </p:spPr>
          <p:txBody>
            <a:bodyPr anchor="ctr"/>
            <a:lstStyle/>
            <a:p>
              <a:endParaRPr lang="zh-CN" altLang="en-US">
                <a:solidFill>
                  <a:schemeClr val="tx1">
                    <a:lumMod val="95000"/>
                    <a:lumOff val="5000"/>
                  </a:schemeClr>
                </a:solidFill>
              </a:endParaRPr>
            </a:p>
          </p:txBody>
        </p:sp>
        <p:sp>
          <p:nvSpPr>
            <p:cNvPr id="6201" name="Line 56"/>
            <p:cNvSpPr>
              <a:spLocks noChangeShapeType="1"/>
            </p:cNvSpPr>
            <p:nvPr/>
          </p:nvSpPr>
          <p:spPr bwMode="auto">
            <a:xfrm>
              <a:off x="473" y="3591"/>
              <a:ext cx="5200" cy="0"/>
            </a:xfrm>
            <a:prstGeom prst="line">
              <a:avLst/>
            </a:prstGeom>
            <a:grpFill/>
            <a:ln w="28575">
              <a:solidFill>
                <a:schemeClr val="tx1"/>
              </a:solidFill>
              <a:round/>
            </a:ln>
          </p:spPr>
          <p:txBody>
            <a:bodyPr anchor="ctr"/>
            <a:lstStyle/>
            <a:p>
              <a:endParaRPr lang="zh-CN" altLang="en-US">
                <a:solidFill>
                  <a:schemeClr val="tx1">
                    <a:lumMod val="95000"/>
                    <a:lumOff val="5000"/>
                  </a:schemeClr>
                </a:solidFill>
              </a:endParaRPr>
            </a:p>
          </p:txBody>
        </p:sp>
        <p:sp>
          <p:nvSpPr>
            <p:cNvPr id="6202" name="Line 57"/>
            <p:cNvSpPr>
              <a:spLocks noChangeShapeType="1"/>
            </p:cNvSpPr>
            <p:nvPr/>
          </p:nvSpPr>
          <p:spPr bwMode="auto">
            <a:xfrm>
              <a:off x="473" y="1051"/>
              <a:ext cx="0" cy="513"/>
            </a:xfrm>
            <a:prstGeom prst="line">
              <a:avLst/>
            </a:prstGeom>
            <a:grpFill/>
            <a:ln>
              <a:noFill/>
            </a:ln>
            <a:extLst>
              <a:ext uri="{91240B29-F687-4F45-9708-019B960494DF}">
                <a14:hiddenLine xmlns:a14="http://schemas.microsoft.com/office/drawing/2010/main" w="28575">
                  <a:solidFill>
                    <a:srgbClr val="000000"/>
                  </a:solidFill>
                  <a:round/>
                </a14:hiddenLine>
              </a:ext>
            </a:extLst>
          </p:spPr>
          <p:txBody>
            <a:bodyPr anchor="ctr"/>
            <a:lstStyle/>
            <a:p>
              <a:endParaRPr lang="zh-CN" altLang="en-US">
                <a:solidFill>
                  <a:schemeClr val="tx1">
                    <a:lumMod val="95000"/>
                    <a:lumOff val="5000"/>
                  </a:schemeClr>
                </a:solidFill>
              </a:endParaRPr>
            </a:p>
          </p:txBody>
        </p:sp>
        <p:sp>
          <p:nvSpPr>
            <p:cNvPr id="6203" name="Line 58"/>
            <p:cNvSpPr>
              <a:spLocks noChangeShapeType="1"/>
            </p:cNvSpPr>
            <p:nvPr/>
          </p:nvSpPr>
          <p:spPr bwMode="auto">
            <a:xfrm>
              <a:off x="1201" y="1051"/>
              <a:ext cx="0" cy="2540"/>
            </a:xfrm>
            <a:prstGeom prst="line">
              <a:avLst/>
            </a:prstGeom>
            <a:grpFill/>
            <a:ln w="12700">
              <a:solidFill>
                <a:schemeClr val="tx1"/>
              </a:solidFill>
              <a:round/>
            </a:ln>
          </p:spPr>
          <p:txBody>
            <a:bodyPr anchor="ctr"/>
            <a:lstStyle/>
            <a:p>
              <a:endParaRPr lang="zh-CN" altLang="en-US">
                <a:solidFill>
                  <a:schemeClr val="tx1">
                    <a:lumMod val="95000"/>
                    <a:lumOff val="5000"/>
                  </a:schemeClr>
                </a:solidFill>
              </a:endParaRPr>
            </a:p>
          </p:txBody>
        </p:sp>
        <p:sp>
          <p:nvSpPr>
            <p:cNvPr id="6204" name="Line 59"/>
            <p:cNvSpPr>
              <a:spLocks noChangeShapeType="1"/>
            </p:cNvSpPr>
            <p:nvPr/>
          </p:nvSpPr>
          <p:spPr bwMode="auto">
            <a:xfrm>
              <a:off x="2224" y="1051"/>
              <a:ext cx="0" cy="2540"/>
            </a:xfrm>
            <a:prstGeom prst="line">
              <a:avLst/>
            </a:prstGeom>
            <a:grpFill/>
            <a:ln w="12700">
              <a:solidFill>
                <a:schemeClr val="tx1"/>
              </a:solidFill>
              <a:round/>
            </a:ln>
          </p:spPr>
          <p:txBody>
            <a:bodyPr anchor="ctr"/>
            <a:lstStyle/>
            <a:p>
              <a:endParaRPr lang="zh-CN" altLang="en-US">
                <a:solidFill>
                  <a:schemeClr val="tx1">
                    <a:lumMod val="95000"/>
                    <a:lumOff val="5000"/>
                  </a:schemeClr>
                </a:solidFill>
              </a:endParaRPr>
            </a:p>
          </p:txBody>
        </p:sp>
        <p:sp>
          <p:nvSpPr>
            <p:cNvPr id="6205" name="Line 60"/>
            <p:cNvSpPr>
              <a:spLocks noChangeShapeType="1"/>
            </p:cNvSpPr>
            <p:nvPr/>
          </p:nvSpPr>
          <p:spPr bwMode="auto">
            <a:xfrm>
              <a:off x="3179" y="1051"/>
              <a:ext cx="0" cy="2540"/>
            </a:xfrm>
            <a:prstGeom prst="line">
              <a:avLst/>
            </a:prstGeom>
            <a:grpFill/>
            <a:ln w="12700">
              <a:solidFill>
                <a:schemeClr val="tx1"/>
              </a:solidFill>
              <a:round/>
            </a:ln>
          </p:spPr>
          <p:txBody>
            <a:bodyPr anchor="ctr"/>
            <a:lstStyle/>
            <a:p>
              <a:endParaRPr lang="zh-CN" altLang="en-US">
                <a:solidFill>
                  <a:schemeClr val="tx1">
                    <a:lumMod val="95000"/>
                    <a:lumOff val="5000"/>
                  </a:schemeClr>
                </a:solidFill>
              </a:endParaRPr>
            </a:p>
          </p:txBody>
        </p:sp>
        <p:sp>
          <p:nvSpPr>
            <p:cNvPr id="6206" name="Line 61"/>
            <p:cNvSpPr>
              <a:spLocks noChangeShapeType="1"/>
            </p:cNvSpPr>
            <p:nvPr/>
          </p:nvSpPr>
          <p:spPr bwMode="auto">
            <a:xfrm>
              <a:off x="5673" y="1051"/>
              <a:ext cx="0" cy="264"/>
            </a:xfrm>
            <a:prstGeom prst="line">
              <a:avLst/>
            </a:prstGeom>
            <a:grpFill/>
            <a:ln>
              <a:noFill/>
            </a:ln>
            <a:extLst>
              <a:ext uri="{91240B29-F687-4F45-9708-019B960494DF}">
                <a14:hiddenLine xmlns:a14="http://schemas.microsoft.com/office/drawing/2010/main" w="28575">
                  <a:solidFill>
                    <a:srgbClr val="000000"/>
                  </a:solidFill>
                  <a:round/>
                </a14:hiddenLine>
              </a:ext>
            </a:extLst>
          </p:spPr>
          <p:txBody>
            <a:bodyPr anchor="ctr"/>
            <a:lstStyle/>
            <a:p>
              <a:endParaRPr lang="zh-CN" altLang="en-US">
                <a:solidFill>
                  <a:schemeClr val="tx1">
                    <a:lumMod val="95000"/>
                    <a:lumOff val="5000"/>
                  </a:schemeClr>
                </a:solidFill>
              </a:endParaRPr>
            </a:p>
          </p:txBody>
        </p:sp>
        <p:sp>
          <p:nvSpPr>
            <p:cNvPr id="6207" name="Line 62"/>
            <p:cNvSpPr>
              <a:spLocks noChangeShapeType="1"/>
            </p:cNvSpPr>
            <p:nvPr/>
          </p:nvSpPr>
          <p:spPr bwMode="auto">
            <a:xfrm>
              <a:off x="3816" y="1315"/>
              <a:ext cx="0" cy="2276"/>
            </a:xfrm>
            <a:prstGeom prst="line">
              <a:avLst/>
            </a:prstGeom>
            <a:grpFill/>
            <a:ln w="12700">
              <a:solidFill>
                <a:schemeClr val="tx1"/>
              </a:solidFill>
              <a:round/>
            </a:ln>
          </p:spPr>
          <p:txBody>
            <a:bodyPr anchor="ctr"/>
            <a:lstStyle/>
            <a:p>
              <a:endParaRPr lang="zh-CN" altLang="en-US">
                <a:solidFill>
                  <a:schemeClr val="tx1">
                    <a:lumMod val="95000"/>
                    <a:lumOff val="5000"/>
                  </a:schemeClr>
                </a:solidFill>
              </a:endParaRPr>
            </a:p>
          </p:txBody>
        </p:sp>
        <p:sp>
          <p:nvSpPr>
            <p:cNvPr id="6208" name="Line 63"/>
            <p:cNvSpPr>
              <a:spLocks noChangeShapeType="1"/>
            </p:cNvSpPr>
            <p:nvPr/>
          </p:nvSpPr>
          <p:spPr bwMode="auto">
            <a:xfrm>
              <a:off x="4464" y="1315"/>
              <a:ext cx="0" cy="2276"/>
            </a:xfrm>
            <a:prstGeom prst="line">
              <a:avLst/>
            </a:prstGeom>
            <a:grpFill/>
            <a:ln w="12700">
              <a:solidFill>
                <a:schemeClr val="tx1"/>
              </a:solidFill>
              <a:round/>
            </a:ln>
          </p:spPr>
          <p:txBody>
            <a:bodyPr anchor="ctr"/>
            <a:lstStyle/>
            <a:p>
              <a:endParaRPr lang="zh-CN" altLang="en-US">
                <a:solidFill>
                  <a:schemeClr val="tx1">
                    <a:lumMod val="95000"/>
                    <a:lumOff val="5000"/>
                  </a:schemeClr>
                </a:solidFill>
              </a:endParaRPr>
            </a:p>
          </p:txBody>
        </p:sp>
        <p:sp>
          <p:nvSpPr>
            <p:cNvPr id="6209" name="Line 64"/>
            <p:cNvSpPr>
              <a:spLocks noChangeShapeType="1"/>
            </p:cNvSpPr>
            <p:nvPr/>
          </p:nvSpPr>
          <p:spPr bwMode="auto">
            <a:xfrm>
              <a:off x="5036" y="1315"/>
              <a:ext cx="0" cy="2276"/>
            </a:xfrm>
            <a:prstGeom prst="line">
              <a:avLst/>
            </a:prstGeom>
            <a:grpFill/>
            <a:ln w="12700">
              <a:solidFill>
                <a:schemeClr val="tx1"/>
              </a:solidFill>
              <a:round/>
            </a:ln>
          </p:spPr>
          <p:txBody>
            <a:bodyPr anchor="ctr"/>
            <a:lstStyle/>
            <a:p>
              <a:endParaRPr lang="zh-CN" altLang="en-US">
                <a:solidFill>
                  <a:schemeClr val="tx1">
                    <a:lumMod val="95000"/>
                    <a:lumOff val="5000"/>
                  </a:schemeClr>
                </a:solidFill>
              </a:endParaRPr>
            </a:p>
          </p:txBody>
        </p:sp>
        <p:sp>
          <p:nvSpPr>
            <p:cNvPr id="6210" name="Line 65"/>
            <p:cNvSpPr>
              <a:spLocks noChangeShapeType="1"/>
            </p:cNvSpPr>
            <p:nvPr/>
          </p:nvSpPr>
          <p:spPr bwMode="auto">
            <a:xfrm>
              <a:off x="473" y="1564"/>
              <a:ext cx="0" cy="305"/>
            </a:xfrm>
            <a:prstGeom prst="line">
              <a:avLst/>
            </a:prstGeom>
            <a:grpFill/>
            <a:ln>
              <a:noFill/>
            </a:ln>
            <a:extLst>
              <a:ext uri="{91240B29-F687-4F45-9708-019B960494DF}">
                <a14:hiddenLine xmlns:a14="http://schemas.microsoft.com/office/drawing/2010/main" w="28575">
                  <a:solidFill>
                    <a:srgbClr val="000000"/>
                  </a:solidFill>
                  <a:round/>
                </a14:hiddenLine>
              </a:ext>
            </a:extLst>
          </p:spPr>
          <p:txBody>
            <a:bodyPr anchor="ctr"/>
            <a:lstStyle/>
            <a:p>
              <a:endParaRPr lang="zh-CN" altLang="en-US">
                <a:solidFill>
                  <a:schemeClr val="tx1">
                    <a:lumMod val="95000"/>
                    <a:lumOff val="5000"/>
                  </a:schemeClr>
                </a:solidFill>
              </a:endParaRPr>
            </a:p>
          </p:txBody>
        </p:sp>
        <p:sp>
          <p:nvSpPr>
            <p:cNvPr id="6211" name="Line 66"/>
            <p:cNvSpPr>
              <a:spLocks noChangeShapeType="1"/>
            </p:cNvSpPr>
            <p:nvPr/>
          </p:nvSpPr>
          <p:spPr bwMode="auto">
            <a:xfrm>
              <a:off x="5673" y="1315"/>
              <a:ext cx="0" cy="249"/>
            </a:xfrm>
            <a:prstGeom prst="line">
              <a:avLst/>
            </a:prstGeom>
            <a:grpFill/>
            <a:ln>
              <a:noFill/>
            </a:ln>
            <a:extLst>
              <a:ext uri="{91240B29-F687-4F45-9708-019B960494DF}">
                <a14:hiddenLine xmlns:a14="http://schemas.microsoft.com/office/drawing/2010/main" w="28575">
                  <a:solidFill>
                    <a:srgbClr val="000000"/>
                  </a:solidFill>
                  <a:round/>
                </a14:hiddenLine>
              </a:ext>
            </a:extLst>
          </p:spPr>
          <p:txBody>
            <a:bodyPr anchor="ctr"/>
            <a:lstStyle/>
            <a:p>
              <a:endParaRPr lang="zh-CN" altLang="en-US">
                <a:solidFill>
                  <a:schemeClr val="tx1">
                    <a:lumMod val="95000"/>
                    <a:lumOff val="5000"/>
                  </a:schemeClr>
                </a:solidFill>
              </a:endParaRPr>
            </a:p>
          </p:txBody>
        </p:sp>
        <p:sp>
          <p:nvSpPr>
            <p:cNvPr id="6212" name="Line 67"/>
            <p:cNvSpPr>
              <a:spLocks noChangeShapeType="1"/>
            </p:cNvSpPr>
            <p:nvPr/>
          </p:nvSpPr>
          <p:spPr bwMode="auto">
            <a:xfrm>
              <a:off x="5673" y="1564"/>
              <a:ext cx="0" cy="305"/>
            </a:xfrm>
            <a:prstGeom prst="line">
              <a:avLst/>
            </a:prstGeom>
            <a:grpFill/>
            <a:ln>
              <a:noFill/>
            </a:ln>
            <a:extLst>
              <a:ext uri="{91240B29-F687-4F45-9708-019B960494DF}">
                <a14:hiddenLine xmlns:a14="http://schemas.microsoft.com/office/drawing/2010/main" w="28575">
                  <a:solidFill>
                    <a:srgbClr val="000000"/>
                  </a:solidFill>
                  <a:round/>
                </a14:hiddenLine>
              </a:ext>
            </a:extLst>
          </p:spPr>
          <p:txBody>
            <a:bodyPr anchor="ctr"/>
            <a:lstStyle/>
            <a:p>
              <a:endParaRPr lang="zh-CN" altLang="en-US">
                <a:solidFill>
                  <a:schemeClr val="tx1">
                    <a:lumMod val="95000"/>
                    <a:lumOff val="5000"/>
                  </a:schemeClr>
                </a:solidFill>
              </a:endParaRPr>
            </a:p>
          </p:txBody>
        </p:sp>
        <p:sp>
          <p:nvSpPr>
            <p:cNvPr id="6213" name="Line 68"/>
            <p:cNvSpPr>
              <a:spLocks noChangeShapeType="1"/>
            </p:cNvSpPr>
            <p:nvPr/>
          </p:nvSpPr>
          <p:spPr bwMode="auto">
            <a:xfrm>
              <a:off x="473" y="1869"/>
              <a:ext cx="0" cy="344"/>
            </a:xfrm>
            <a:prstGeom prst="line">
              <a:avLst/>
            </a:prstGeom>
            <a:grpFill/>
            <a:ln>
              <a:noFill/>
            </a:ln>
            <a:extLst>
              <a:ext uri="{91240B29-F687-4F45-9708-019B960494DF}">
                <a14:hiddenLine xmlns:a14="http://schemas.microsoft.com/office/drawing/2010/main" w="28575">
                  <a:solidFill>
                    <a:srgbClr val="000000"/>
                  </a:solidFill>
                  <a:round/>
                </a14:hiddenLine>
              </a:ext>
            </a:extLst>
          </p:spPr>
          <p:txBody>
            <a:bodyPr anchor="ctr"/>
            <a:lstStyle/>
            <a:p>
              <a:endParaRPr lang="zh-CN" altLang="en-US">
                <a:solidFill>
                  <a:schemeClr val="tx1">
                    <a:lumMod val="95000"/>
                    <a:lumOff val="5000"/>
                  </a:schemeClr>
                </a:solidFill>
              </a:endParaRPr>
            </a:p>
          </p:txBody>
        </p:sp>
        <p:sp>
          <p:nvSpPr>
            <p:cNvPr id="6214" name="Line 69"/>
            <p:cNvSpPr>
              <a:spLocks noChangeShapeType="1"/>
            </p:cNvSpPr>
            <p:nvPr/>
          </p:nvSpPr>
          <p:spPr bwMode="auto">
            <a:xfrm>
              <a:off x="5673" y="1869"/>
              <a:ext cx="0" cy="344"/>
            </a:xfrm>
            <a:prstGeom prst="line">
              <a:avLst/>
            </a:prstGeom>
            <a:grpFill/>
            <a:ln>
              <a:noFill/>
            </a:ln>
            <a:extLst>
              <a:ext uri="{91240B29-F687-4F45-9708-019B960494DF}">
                <a14:hiddenLine xmlns:a14="http://schemas.microsoft.com/office/drawing/2010/main" w="28575">
                  <a:solidFill>
                    <a:srgbClr val="000000"/>
                  </a:solidFill>
                  <a:round/>
                </a14:hiddenLine>
              </a:ext>
            </a:extLst>
          </p:spPr>
          <p:txBody>
            <a:bodyPr anchor="ctr"/>
            <a:lstStyle/>
            <a:p>
              <a:endParaRPr lang="zh-CN" altLang="en-US">
                <a:solidFill>
                  <a:schemeClr val="tx1">
                    <a:lumMod val="95000"/>
                    <a:lumOff val="5000"/>
                  </a:schemeClr>
                </a:solidFill>
              </a:endParaRPr>
            </a:p>
          </p:txBody>
        </p:sp>
        <p:sp>
          <p:nvSpPr>
            <p:cNvPr id="6215" name="Line 70"/>
            <p:cNvSpPr>
              <a:spLocks noChangeShapeType="1"/>
            </p:cNvSpPr>
            <p:nvPr/>
          </p:nvSpPr>
          <p:spPr bwMode="auto">
            <a:xfrm>
              <a:off x="473" y="2213"/>
              <a:ext cx="0" cy="345"/>
            </a:xfrm>
            <a:prstGeom prst="line">
              <a:avLst/>
            </a:prstGeom>
            <a:grpFill/>
            <a:ln>
              <a:noFill/>
            </a:ln>
            <a:extLst>
              <a:ext uri="{91240B29-F687-4F45-9708-019B960494DF}">
                <a14:hiddenLine xmlns:a14="http://schemas.microsoft.com/office/drawing/2010/main" w="28575">
                  <a:solidFill>
                    <a:srgbClr val="000000"/>
                  </a:solidFill>
                  <a:round/>
                </a14:hiddenLine>
              </a:ext>
            </a:extLst>
          </p:spPr>
          <p:txBody>
            <a:bodyPr anchor="ctr"/>
            <a:lstStyle/>
            <a:p>
              <a:endParaRPr lang="zh-CN" altLang="en-US">
                <a:solidFill>
                  <a:schemeClr val="tx1">
                    <a:lumMod val="95000"/>
                    <a:lumOff val="5000"/>
                  </a:schemeClr>
                </a:solidFill>
              </a:endParaRPr>
            </a:p>
          </p:txBody>
        </p:sp>
        <p:sp>
          <p:nvSpPr>
            <p:cNvPr id="6216" name="Line 71"/>
            <p:cNvSpPr>
              <a:spLocks noChangeShapeType="1"/>
            </p:cNvSpPr>
            <p:nvPr/>
          </p:nvSpPr>
          <p:spPr bwMode="auto">
            <a:xfrm>
              <a:off x="5673" y="2213"/>
              <a:ext cx="0" cy="345"/>
            </a:xfrm>
            <a:prstGeom prst="line">
              <a:avLst/>
            </a:prstGeom>
            <a:grpFill/>
            <a:ln>
              <a:noFill/>
            </a:ln>
            <a:extLst>
              <a:ext uri="{91240B29-F687-4F45-9708-019B960494DF}">
                <a14:hiddenLine xmlns:a14="http://schemas.microsoft.com/office/drawing/2010/main" w="28575">
                  <a:solidFill>
                    <a:srgbClr val="000000"/>
                  </a:solidFill>
                  <a:round/>
                </a14:hiddenLine>
              </a:ext>
            </a:extLst>
          </p:spPr>
          <p:txBody>
            <a:bodyPr anchor="ctr"/>
            <a:lstStyle/>
            <a:p>
              <a:endParaRPr lang="zh-CN" altLang="en-US">
                <a:solidFill>
                  <a:schemeClr val="tx1">
                    <a:lumMod val="95000"/>
                    <a:lumOff val="5000"/>
                  </a:schemeClr>
                </a:solidFill>
              </a:endParaRPr>
            </a:p>
          </p:txBody>
        </p:sp>
        <p:sp>
          <p:nvSpPr>
            <p:cNvPr id="6217" name="Line 72"/>
            <p:cNvSpPr>
              <a:spLocks noChangeShapeType="1"/>
            </p:cNvSpPr>
            <p:nvPr/>
          </p:nvSpPr>
          <p:spPr bwMode="auto">
            <a:xfrm>
              <a:off x="473" y="2558"/>
              <a:ext cx="0" cy="344"/>
            </a:xfrm>
            <a:prstGeom prst="line">
              <a:avLst/>
            </a:prstGeom>
            <a:grpFill/>
            <a:ln>
              <a:noFill/>
            </a:ln>
            <a:extLst>
              <a:ext uri="{91240B29-F687-4F45-9708-019B960494DF}">
                <a14:hiddenLine xmlns:a14="http://schemas.microsoft.com/office/drawing/2010/main" w="28575">
                  <a:solidFill>
                    <a:srgbClr val="000000"/>
                  </a:solidFill>
                  <a:round/>
                </a14:hiddenLine>
              </a:ext>
            </a:extLst>
          </p:spPr>
          <p:txBody>
            <a:bodyPr anchor="ctr"/>
            <a:lstStyle/>
            <a:p>
              <a:endParaRPr lang="zh-CN" altLang="en-US">
                <a:solidFill>
                  <a:schemeClr val="tx1">
                    <a:lumMod val="95000"/>
                    <a:lumOff val="5000"/>
                  </a:schemeClr>
                </a:solidFill>
              </a:endParaRPr>
            </a:p>
          </p:txBody>
        </p:sp>
        <p:sp>
          <p:nvSpPr>
            <p:cNvPr id="6218" name="Line 73"/>
            <p:cNvSpPr>
              <a:spLocks noChangeShapeType="1"/>
            </p:cNvSpPr>
            <p:nvPr/>
          </p:nvSpPr>
          <p:spPr bwMode="auto">
            <a:xfrm>
              <a:off x="5673" y="2558"/>
              <a:ext cx="0" cy="344"/>
            </a:xfrm>
            <a:prstGeom prst="line">
              <a:avLst/>
            </a:prstGeom>
            <a:grpFill/>
            <a:ln>
              <a:noFill/>
            </a:ln>
            <a:extLst>
              <a:ext uri="{91240B29-F687-4F45-9708-019B960494DF}">
                <a14:hiddenLine xmlns:a14="http://schemas.microsoft.com/office/drawing/2010/main" w="28575">
                  <a:solidFill>
                    <a:srgbClr val="000000"/>
                  </a:solidFill>
                  <a:round/>
                </a14:hiddenLine>
              </a:ext>
            </a:extLst>
          </p:spPr>
          <p:txBody>
            <a:bodyPr anchor="ctr"/>
            <a:lstStyle/>
            <a:p>
              <a:endParaRPr lang="zh-CN" altLang="en-US">
                <a:solidFill>
                  <a:schemeClr val="tx1">
                    <a:lumMod val="95000"/>
                    <a:lumOff val="5000"/>
                  </a:schemeClr>
                </a:solidFill>
              </a:endParaRPr>
            </a:p>
          </p:txBody>
        </p:sp>
        <p:sp>
          <p:nvSpPr>
            <p:cNvPr id="6219" name="Line 74"/>
            <p:cNvSpPr>
              <a:spLocks noChangeShapeType="1"/>
            </p:cNvSpPr>
            <p:nvPr/>
          </p:nvSpPr>
          <p:spPr bwMode="auto">
            <a:xfrm>
              <a:off x="473" y="2902"/>
              <a:ext cx="0" cy="345"/>
            </a:xfrm>
            <a:prstGeom prst="line">
              <a:avLst/>
            </a:prstGeom>
            <a:grpFill/>
            <a:ln>
              <a:noFill/>
            </a:ln>
            <a:extLst>
              <a:ext uri="{91240B29-F687-4F45-9708-019B960494DF}">
                <a14:hiddenLine xmlns:a14="http://schemas.microsoft.com/office/drawing/2010/main" w="28575">
                  <a:solidFill>
                    <a:srgbClr val="000000"/>
                  </a:solidFill>
                  <a:round/>
                </a14:hiddenLine>
              </a:ext>
            </a:extLst>
          </p:spPr>
          <p:txBody>
            <a:bodyPr anchor="ctr"/>
            <a:lstStyle/>
            <a:p>
              <a:endParaRPr lang="zh-CN" altLang="en-US">
                <a:solidFill>
                  <a:schemeClr val="tx1">
                    <a:lumMod val="95000"/>
                    <a:lumOff val="5000"/>
                  </a:schemeClr>
                </a:solidFill>
              </a:endParaRPr>
            </a:p>
          </p:txBody>
        </p:sp>
        <p:sp>
          <p:nvSpPr>
            <p:cNvPr id="6220" name="Line 75"/>
            <p:cNvSpPr>
              <a:spLocks noChangeShapeType="1"/>
            </p:cNvSpPr>
            <p:nvPr/>
          </p:nvSpPr>
          <p:spPr bwMode="auto">
            <a:xfrm>
              <a:off x="5673" y="2902"/>
              <a:ext cx="0" cy="345"/>
            </a:xfrm>
            <a:prstGeom prst="line">
              <a:avLst/>
            </a:prstGeom>
            <a:grpFill/>
            <a:ln>
              <a:noFill/>
            </a:ln>
            <a:extLst>
              <a:ext uri="{91240B29-F687-4F45-9708-019B960494DF}">
                <a14:hiddenLine xmlns:a14="http://schemas.microsoft.com/office/drawing/2010/main" w="28575">
                  <a:solidFill>
                    <a:srgbClr val="000000"/>
                  </a:solidFill>
                  <a:round/>
                </a14:hiddenLine>
              </a:ext>
            </a:extLst>
          </p:spPr>
          <p:txBody>
            <a:bodyPr anchor="ctr"/>
            <a:lstStyle/>
            <a:p>
              <a:endParaRPr lang="zh-CN" altLang="en-US">
                <a:solidFill>
                  <a:schemeClr val="tx1">
                    <a:lumMod val="95000"/>
                    <a:lumOff val="5000"/>
                  </a:schemeClr>
                </a:solidFill>
              </a:endParaRPr>
            </a:p>
          </p:txBody>
        </p:sp>
        <p:sp>
          <p:nvSpPr>
            <p:cNvPr id="6221" name="Line 76"/>
            <p:cNvSpPr>
              <a:spLocks noChangeShapeType="1"/>
            </p:cNvSpPr>
            <p:nvPr/>
          </p:nvSpPr>
          <p:spPr bwMode="auto">
            <a:xfrm>
              <a:off x="473" y="3247"/>
              <a:ext cx="0" cy="344"/>
            </a:xfrm>
            <a:prstGeom prst="line">
              <a:avLst/>
            </a:prstGeom>
            <a:grpFill/>
            <a:ln>
              <a:noFill/>
            </a:ln>
            <a:extLst>
              <a:ext uri="{91240B29-F687-4F45-9708-019B960494DF}">
                <a14:hiddenLine xmlns:a14="http://schemas.microsoft.com/office/drawing/2010/main" w="28575">
                  <a:solidFill>
                    <a:srgbClr val="000000"/>
                  </a:solidFill>
                  <a:round/>
                </a14:hiddenLine>
              </a:ext>
            </a:extLst>
          </p:spPr>
          <p:txBody>
            <a:bodyPr anchor="ctr"/>
            <a:lstStyle/>
            <a:p>
              <a:endParaRPr lang="zh-CN" altLang="en-US">
                <a:solidFill>
                  <a:schemeClr val="tx1">
                    <a:lumMod val="95000"/>
                    <a:lumOff val="5000"/>
                  </a:schemeClr>
                </a:solidFill>
              </a:endParaRPr>
            </a:p>
          </p:txBody>
        </p:sp>
        <p:sp>
          <p:nvSpPr>
            <p:cNvPr id="6222" name="Line 77"/>
            <p:cNvSpPr>
              <a:spLocks noChangeShapeType="1"/>
            </p:cNvSpPr>
            <p:nvPr/>
          </p:nvSpPr>
          <p:spPr bwMode="auto">
            <a:xfrm>
              <a:off x="5673" y="3247"/>
              <a:ext cx="0" cy="344"/>
            </a:xfrm>
            <a:prstGeom prst="line">
              <a:avLst/>
            </a:prstGeom>
            <a:grpFill/>
            <a:ln>
              <a:noFill/>
            </a:ln>
            <a:extLst>
              <a:ext uri="{91240B29-F687-4F45-9708-019B960494DF}">
                <a14:hiddenLine xmlns:a14="http://schemas.microsoft.com/office/drawing/2010/main" w="28575">
                  <a:solidFill>
                    <a:srgbClr val="000000"/>
                  </a:solidFill>
                  <a:round/>
                </a14:hiddenLine>
              </a:ext>
            </a:extLst>
          </p:spPr>
          <p:txBody>
            <a:bodyPr anchor="ctr"/>
            <a:lstStyle/>
            <a:p>
              <a:endParaRPr lang="zh-CN" altLang="en-US">
                <a:solidFill>
                  <a:schemeClr val="tx1">
                    <a:lumMod val="95000"/>
                    <a:lumOff val="5000"/>
                  </a:schemeClr>
                </a:solidFill>
              </a:endParaRPr>
            </a:p>
          </p:txBody>
        </p:sp>
        <p:sp>
          <p:nvSpPr>
            <p:cNvPr id="6223" name="Line 78"/>
            <p:cNvSpPr>
              <a:spLocks noChangeShapeType="1"/>
            </p:cNvSpPr>
            <p:nvPr/>
          </p:nvSpPr>
          <p:spPr bwMode="auto">
            <a:xfrm>
              <a:off x="473" y="1564"/>
              <a:ext cx="5200" cy="0"/>
            </a:xfrm>
            <a:prstGeom prst="line">
              <a:avLst/>
            </a:prstGeom>
            <a:grpFill/>
            <a:ln w="12700">
              <a:solidFill>
                <a:schemeClr val="tx1"/>
              </a:solidFill>
              <a:round/>
            </a:ln>
          </p:spPr>
          <p:txBody>
            <a:bodyPr/>
            <a:lstStyle/>
            <a:p>
              <a:endParaRPr lang="zh-CN" altLang="en-US">
                <a:solidFill>
                  <a:schemeClr val="tx1">
                    <a:lumMod val="95000"/>
                    <a:lumOff val="5000"/>
                  </a:schemeClr>
                </a:solidFill>
              </a:endParaRPr>
            </a:p>
          </p:txBody>
        </p:sp>
        <p:sp>
          <p:nvSpPr>
            <p:cNvPr id="6224" name="Line 79"/>
            <p:cNvSpPr>
              <a:spLocks noChangeShapeType="1"/>
            </p:cNvSpPr>
            <p:nvPr/>
          </p:nvSpPr>
          <p:spPr bwMode="auto">
            <a:xfrm>
              <a:off x="3179" y="1315"/>
              <a:ext cx="2494" cy="0"/>
            </a:xfrm>
            <a:prstGeom prst="line">
              <a:avLst/>
            </a:prstGeom>
            <a:grpFill/>
            <a:ln w="12700">
              <a:solidFill>
                <a:schemeClr val="tx1"/>
              </a:solidFill>
              <a:round/>
            </a:ln>
          </p:spPr>
          <p:txBody>
            <a:bodyPr/>
            <a:lstStyle/>
            <a:p>
              <a:endParaRPr lang="zh-CN" altLang="en-US">
                <a:solidFill>
                  <a:schemeClr val="tx1">
                    <a:lumMod val="95000"/>
                    <a:lumOff val="5000"/>
                  </a:schemeClr>
                </a:solidFill>
              </a:endParaRPr>
            </a:p>
          </p:txBody>
        </p:sp>
        <p:graphicFrame>
          <p:nvGraphicFramePr>
            <p:cNvPr id="6146" name="Object 80"/>
            <p:cNvGraphicFramePr>
              <a:graphicFrameLocks noChangeAspect="1"/>
            </p:cNvGraphicFramePr>
            <p:nvPr/>
          </p:nvGraphicFramePr>
          <p:xfrm>
            <a:off x="587" y="1075"/>
            <a:ext cx="565" cy="456"/>
          </p:xfrm>
          <a:graphic>
            <a:graphicData uri="http://schemas.openxmlformats.org/presentationml/2006/ole">
              <mc:AlternateContent xmlns:mc="http://schemas.openxmlformats.org/markup-compatibility/2006">
                <mc:Choice xmlns:v="urn:schemas-microsoft-com:vml" Requires="v">
                  <p:oleObj spid="_x0000_s8378" name="Equation" r:id="rId1" imgW="381000" imgH="406400" progId="Equation.3">
                    <p:embed/>
                  </p:oleObj>
                </mc:Choice>
                <mc:Fallback>
                  <p:oleObj name="Equation" r:id="rId1" imgW="381000" imgH="406400" progId="Equation.3">
                    <p:embed/>
                    <p:pic>
                      <p:nvPicPr>
                        <p:cNvPr id="0" name="Object 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 y="1075"/>
                          <a:ext cx="565" cy="4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82"/>
            <p:cNvGraphicFramePr>
              <a:graphicFrameLocks noChangeAspect="1"/>
            </p:cNvGraphicFramePr>
            <p:nvPr/>
          </p:nvGraphicFramePr>
          <p:xfrm>
            <a:off x="2352" y="1104"/>
            <a:ext cx="768" cy="408"/>
          </p:xfrm>
          <a:graphic>
            <a:graphicData uri="http://schemas.openxmlformats.org/presentationml/2006/ole">
              <mc:AlternateContent xmlns:mc="http://schemas.openxmlformats.org/markup-compatibility/2006">
                <mc:Choice xmlns:v="urn:schemas-microsoft-com:vml" Requires="v">
                  <p:oleObj spid="_x0000_s8379" name="Equation" r:id="rId3" imgW="673100" imgH="406400" progId="Equation.3">
                    <p:embed/>
                  </p:oleObj>
                </mc:Choice>
                <mc:Fallback>
                  <p:oleObj name="Equation" r:id="rId3" imgW="673100" imgH="406400" progId="Equation.3">
                    <p:embed/>
                    <p:pic>
                      <p:nvPicPr>
                        <p:cNvPr id="0" name="Object 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2" y="1104"/>
                          <a:ext cx="768" cy="4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25" name="Line 88"/>
            <p:cNvSpPr>
              <a:spLocks noChangeShapeType="1"/>
            </p:cNvSpPr>
            <p:nvPr/>
          </p:nvSpPr>
          <p:spPr bwMode="auto">
            <a:xfrm>
              <a:off x="1248" y="1317"/>
              <a:ext cx="912" cy="0"/>
            </a:xfrm>
            <a:prstGeom prst="line">
              <a:avLst/>
            </a:prstGeom>
            <a:grpFill/>
            <a:ln w="9525">
              <a:solidFill>
                <a:schemeClr val="bg2"/>
              </a:solidFill>
              <a:round/>
            </a:ln>
          </p:spPr>
          <p:txBody>
            <a:bodyPr wrap="none" lIns="91425" tIns="45712" rIns="91425" bIns="45712"/>
            <a:lstStyle/>
            <a:p>
              <a:endParaRPr lang="zh-CN" altLang="en-US">
                <a:solidFill>
                  <a:schemeClr val="tx1">
                    <a:lumMod val="95000"/>
                    <a:lumOff val="5000"/>
                  </a:schemeClr>
                </a:solidFill>
              </a:endParaRPr>
            </a:p>
          </p:txBody>
        </p:sp>
      </p:grpSp>
      <p:sp>
        <p:nvSpPr>
          <p:cNvPr id="82" name="Text Box 3"/>
          <p:cNvSpPr txBox="1">
            <a:spLocks noChangeArrowheads="1"/>
          </p:cNvSpPr>
          <p:nvPr/>
        </p:nvSpPr>
        <p:spPr bwMode="auto">
          <a:xfrm>
            <a:off x="929941" y="5593189"/>
            <a:ext cx="7200900" cy="954107"/>
          </a:xfrm>
          <a:prstGeom prst="rect">
            <a:avLst/>
          </a:prstGeom>
          <a:noFill/>
          <a:ln w="9525">
            <a:noFill/>
            <a:miter lim="800000"/>
          </a:ln>
          <a:effectLst/>
        </p:spPr>
        <p:txBody>
          <a:bodyPr>
            <a:spAutoFit/>
          </a:bodyPr>
          <a:lstStyle/>
          <a:p>
            <a:pPr algn="ctr">
              <a:defRPr/>
            </a:pPr>
            <a:r>
              <a:rPr kumimoji="0" lang="zh-CN" altLang="en-US" sz="2800" dirty="0" smtClean="0">
                <a:solidFill>
                  <a:srgbClr val="0000FF"/>
                </a:solidFill>
                <a:ea typeface="黑体" panose="02010609060101010101" pitchFamily="49" charset="-122"/>
                <a:cs typeface="Times New Roman" panose="02020603050405020304" pitchFamily="18" charset="0"/>
              </a:rPr>
              <a:t>相同温度下，压力越大，误差越大</a:t>
            </a:r>
            <a:endParaRPr kumimoji="0" lang="en-US" altLang="zh-CN" sz="2800" dirty="0" smtClean="0">
              <a:solidFill>
                <a:srgbClr val="0000FF"/>
              </a:solidFill>
              <a:ea typeface="黑体" panose="02010609060101010101" pitchFamily="49" charset="-122"/>
              <a:cs typeface="Times New Roman" panose="02020603050405020304" pitchFamily="18" charset="0"/>
            </a:endParaRPr>
          </a:p>
          <a:p>
            <a:pPr algn="ctr">
              <a:defRPr/>
            </a:pPr>
            <a:r>
              <a:rPr lang="zh-CN" altLang="en-US" sz="2800" dirty="0" smtClean="0">
                <a:solidFill>
                  <a:srgbClr val="0000FF"/>
                </a:solidFill>
                <a:ea typeface="黑体" panose="02010609060101010101" pitchFamily="49" charset="-122"/>
                <a:cs typeface="Times New Roman" panose="02020603050405020304" pitchFamily="18" charset="0"/>
              </a:rPr>
              <a:t>相同压力下，温度越小，误差越大</a:t>
            </a:r>
            <a:endParaRPr kumimoji="0" lang="zh-CN" altLang="en-US" sz="2800" dirty="0">
              <a:solidFill>
                <a:srgbClr val="0000FF"/>
              </a:solidFill>
              <a:ea typeface="黑体" panose="02010609060101010101" pitchFamily="49" charset="-122"/>
              <a:cs typeface="Times New Roman" panose="02020603050405020304" pitchFamily="18" charset="0"/>
            </a:endParaRPr>
          </a:p>
        </p:txBody>
      </p:sp>
      <p:sp>
        <p:nvSpPr>
          <p:cNvPr id="2" name="标题 1"/>
          <p:cNvSpPr>
            <a:spLocks noGrp="1"/>
          </p:cNvSpPr>
          <p:nvPr>
            <p:ph type="title"/>
          </p:nvPr>
        </p:nvSpPr>
        <p:spPr/>
        <p:txBody>
          <a:bodyPr/>
          <a:lstStyle/>
          <a:p>
            <a:r>
              <a:rPr lang="zh-CN" altLang="en-US" sz="3200" dirty="0"/>
              <a:t>理想气体方程和</a:t>
            </a:r>
            <a:r>
              <a:rPr lang="en-US" altLang="zh-CN" sz="3200" dirty="0"/>
              <a:t>van der Waals</a:t>
            </a:r>
            <a:r>
              <a:rPr lang="zh-CN" altLang="en-US" sz="3200" dirty="0"/>
              <a:t>方程的</a:t>
            </a:r>
            <a:r>
              <a:rPr lang="zh-CN" altLang="en-US" sz="3200" dirty="0" smtClean="0"/>
              <a:t>比较</a:t>
            </a:r>
            <a:endParaRPr lang="zh-CN" altLang="en-US" sz="32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endParaRPr lang="zh-CN" altLang="en-US"/>
          </a:p>
        </p:txBody>
      </p:sp>
      <p:pic>
        <p:nvPicPr>
          <p:cNvPr id="102" name="图片 101"/>
          <p:cNvPicPr/>
          <p:nvPr/>
        </p:nvPicPr>
        <p:blipFill>
          <a:blip r:embed="rId1"/>
          <a:stretch>
            <a:fillRect/>
          </a:stretch>
        </p:blipFill>
        <p:spPr>
          <a:xfrm>
            <a:off x="827659" y="1869695"/>
            <a:ext cx="3273552" cy="1856231"/>
          </a:xfrm>
          <a:prstGeom prst="rect">
            <a:avLst/>
          </a:prstGeom>
          <a:noFill/>
          <a:ln w="9525">
            <a:noFill/>
          </a:ln>
        </p:spPr>
      </p:pic>
      <p:pic>
        <p:nvPicPr>
          <p:cNvPr id="104" name="图片 103"/>
          <p:cNvPicPr/>
          <p:nvPr/>
        </p:nvPicPr>
        <p:blipFill>
          <a:blip r:embed="rId2"/>
          <a:stretch>
            <a:fillRect/>
          </a:stretch>
        </p:blipFill>
        <p:spPr>
          <a:xfrm>
            <a:off x="4859655" y="908939"/>
            <a:ext cx="3657600" cy="2816352"/>
          </a:xfrm>
          <a:prstGeom prst="rect">
            <a:avLst/>
          </a:prstGeom>
          <a:noFill/>
          <a:ln w="9525">
            <a:noFill/>
          </a:ln>
        </p:spPr>
      </p:pic>
      <p:sp>
        <p:nvSpPr>
          <p:cNvPr id="5" name="文本框 4"/>
          <p:cNvSpPr txBox="1"/>
          <p:nvPr/>
        </p:nvSpPr>
        <p:spPr>
          <a:xfrm>
            <a:off x="899795" y="4077335"/>
            <a:ext cx="7498080" cy="1383665"/>
          </a:xfrm>
          <a:prstGeom prst="rect">
            <a:avLst/>
          </a:prstGeom>
          <a:noFill/>
        </p:spPr>
        <p:txBody>
          <a:bodyPr wrap="square" rtlCol="0" anchor="t">
            <a:spAutoFit/>
          </a:bodyPr>
          <a:p>
            <a:r>
              <a:rPr lang="zh-CN" altLang="en-US" sz="2800" dirty="0" smtClean="0">
                <a:solidFill>
                  <a:srgbClr val="0000FF"/>
                </a:solidFill>
                <a:ea typeface="黑体" panose="02010609060101010101" pitchFamily="49" charset="-122"/>
                <a:cs typeface="Times New Roman" panose="02020603050405020304" pitchFamily="18" charset="0"/>
                <a:sym typeface="+mn-ea"/>
              </a:rPr>
              <a:t>压力越大</a:t>
            </a:r>
            <a:endParaRPr lang="zh-CN" altLang="en-US" sz="2800" dirty="0" smtClean="0">
              <a:solidFill>
                <a:srgbClr val="0000FF"/>
              </a:solidFill>
              <a:ea typeface="黑体" panose="02010609060101010101" pitchFamily="49" charset="-122"/>
              <a:cs typeface="Times New Roman" panose="02020603050405020304" pitchFamily="18" charset="0"/>
              <a:sym typeface="+mn-ea"/>
            </a:endParaRPr>
          </a:p>
          <a:p>
            <a:r>
              <a:rPr lang="zh-CN" altLang="en-US" sz="2800" dirty="0" smtClean="0">
                <a:solidFill>
                  <a:schemeClr val="tx1"/>
                </a:solidFill>
                <a:ea typeface="黑体" panose="02010609060101010101" pitchFamily="49" charset="-122"/>
                <a:cs typeface="Times New Roman" panose="02020603050405020304" pitchFamily="18" charset="0"/>
                <a:sym typeface="+mn-ea"/>
              </a:rPr>
              <a:t>气体分子本身的体积占总体积的比重越大</a:t>
            </a:r>
            <a:endParaRPr lang="zh-CN" altLang="en-US" sz="2800" dirty="0" smtClean="0">
              <a:solidFill>
                <a:schemeClr val="tx1"/>
              </a:solidFill>
              <a:ea typeface="黑体" panose="02010609060101010101" pitchFamily="49" charset="-122"/>
              <a:cs typeface="Times New Roman" panose="02020603050405020304" pitchFamily="18" charset="0"/>
              <a:sym typeface="+mn-ea"/>
            </a:endParaRPr>
          </a:p>
          <a:p>
            <a:r>
              <a:rPr lang="zh-CN" altLang="en-US" sz="2800" dirty="0" smtClean="0">
                <a:solidFill>
                  <a:schemeClr val="tx1"/>
                </a:solidFill>
                <a:ea typeface="黑体" panose="02010609060101010101" pitchFamily="49" charset="-122"/>
                <a:cs typeface="Times New Roman" panose="02020603050405020304" pitchFamily="18" charset="0"/>
                <a:sym typeface="+mn-ea"/>
              </a:rPr>
              <a:t>分子间距离越小，分子间作用力更明显</a:t>
            </a:r>
            <a:endParaRPr lang="zh-CN" altLang="en-US" sz="2800" dirty="0" smtClean="0">
              <a:solidFill>
                <a:schemeClr val="tx1"/>
              </a:solidFill>
              <a:ea typeface="黑体" panose="02010609060101010101" pitchFamily="49" charset="-122"/>
              <a:cs typeface="Times New Roman" panose="02020603050405020304" pitchFamily="18" charset="0"/>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气体摩尔体积、摩尔体积常数的测定</a:t>
            </a:r>
            <a:endParaRPr lang="zh-CN" altLang="en-US" sz="3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文本框 2"/>
              <p:cNvSpPr txBox="1"/>
              <p:nvPr/>
            </p:nvSpPr>
            <p:spPr>
              <a:xfrm>
                <a:off x="4139952" y="3931802"/>
                <a:ext cx="4806950" cy="1383665"/>
              </a:xfrm>
              <a:prstGeom prst="rect">
                <a:avLst/>
              </a:prstGeom>
              <a:solidFill>
                <a:schemeClr val="bg1">
                  <a:lumMod val="95000"/>
                </a:schemeClr>
              </a:solidFill>
            </p:spPr>
            <p:txBody>
              <a:bodyPr wrap="none" rtlCol="0">
                <a:spAutoFit/>
              </a:bodyPr>
              <a:lstStyle/>
              <a:p>
                <a:r>
                  <a:rPr lang="zh-CN" altLang="en-US" sz="2800" b="1"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矛盾：</a:t>
                </a:r>
                <a:endParaRPr lang="en-US" altLang="zh-CN" sz="2800" b="1"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marL="514350" indent="-514350">
                  <a:buAutoNum type="arabicPeriod"/>
                </a:pPr>
                <a14:m>
                  <m:oMath xmlns:m="http://schemas.openxmlformats.org/officeDocument/2006/math">
                    <m:r>
                      <a:rPr lang="en-US" altLang="zh-CN" sz="2800" b="0" i="1" smtClean="0">
                        <a:latin typeface="Cambria Math" panose="02040503050406030204" pitchFamily="18" charset="0"/>
                      </a:rPr>
                      <m:t>𝑝</m:t>
                    </m:r>
                  </m:oMath>
                </a14:m>
                <a:r>
                  <a:rPr lang="zh-CN" altLang="en-US" sz="2800" dirty="0" smtClean="0">
                    <a:ea typeface="黑体" panose="02010609060101010101" pitchFamily="49" charset="-122"/>
                    <a:cs typeface="Times New Roman" panose="02020603050405020304" pitchFamily="18" charset="0"/>
                  </a:rPr>
                  <a:t>越大，上面公式偏差越大</a:t>
                </a:r>
                <a:endParaRPr lang="en-US" altLang="zh-CN" sz="2800" dirty="0" smtClean="0">
                  <a:ea typeface="黑体" panose="02010609060101010101" pitchFamily="49" charset="-122"/>
                  <a:cs typeface="Times New Roman" panose="02020603050405020304" pitchFamily="18" charset="0"/>
                </a:endParaRPr>
              </a:p>
              <a:p>
                <a:pPr marL="514350" indent="-514350">
                  <a:buAutoNum type="arabicPeriod"/>
                </a:pPr>
                <a14:m>
                  <m:oMath xmlns:m="http://schemas.openxmlformats.org/officeDocument/2006/math">
                    <m:r>
                      <a:rPr lang="en-US" altLang="zh-CN" sz="2800" i="1">
                        <a:latin typeface="Cambria Math" panose="02040503050406030204" pitchFamily="18" charset="0"/>
                      </a:rPr>
                      <m:t>𝑝</m:t>
                    </m:r>
                  </m:oMath>
                </a14:m>
                <a:r>
                  <a:rPr lang="zh-CN" altLang="en-US" sz="2800" dirty="0" smtClean="0">
                    <a:ea typeface="黑体" panose="02010609060101010101" pitchFamily="49" charset="-122"/>
                    <a:cs typeface="Times New Roman" panose="02020603050405020304" pitchFamily="18" charset="0"/>
                  </a:rPr>
                  <a:t>越小，</a:t>
                </a:r>
                <a:r>
                  <a:rPr lang="en-US" altLang="zh-CN" sz="2800" dirty="0">
                    <a:ea typeface="黑体" panose="02010609060101010101" pitchFamily="49" charset="-122"/>
                    <a:cs typeface="Times New Roman" panose="02020603050405020304" pitchFamily="18" charset="0"/>
                  </a:rPr>
                  <a:t> </a:t>
                </a:r>
                <a14:m>
                  <m:oMath xmlns:m="http://schemas.openxmlformats.org/officeDocument/2006/math">
                    <m:r>
                      <a:rPr lang="en-US" altLang="zh-CN" sz="2800" i="1">
                        <a:latin typeface="Cambria Math" panose="02040503050406030204" pitchFamily="18" charset="0"/>
                      </a:rPr>
                      <m:t>𝑝</m:t>
                    </m:r>
                  </m:oMath>
                </a14:m>
                <a:r>
                  <a:rPr lang="zh-CN" altLang="en-US" sz="2800" dirty="0" smtClean="0">
                    <a:ea typeface="黑体" panose="02010609060101010101" pitchFamily="49" charset="-122"/>
                    <a:cs typeface="Times New Roman" panose="02020603050405020304" pitchFamily="18" charset="0"/>
                  </a:rPr>
                  <a:t>的测量误差越大</a:t>
                </a:r>
                <a:endParaRPr lang="zh-CN" altLang="en-US" sz="2800" dirty="0">
                  <a:ea typeface="黑体" panose="02010609060101010101" pitchFamily="49" charset="-122"/>
                  <a:cs typeface="Times New Roman" panose="020206030504050203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4139952" y="3931802"/>
                <a:ext cx="4806950" cy="1383665"/>
              </a:xfrm>
              <a:prstGeom prst="rect">
                <a:avLst/>
              </a:prstGeom>
              <a:blipFill rotWithShape="1">
                <a:blip r:embed="rId1"/>
                <a:stretch>
                  <a:fillRect l="-8" t="-37" r="-150" b="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827584" y="3717032"/>
                <a:ext cx="2964180" cy="1799590"/>
              </a:xfrm>
              <a:prstGeom prst="rect">
                <a:avLst/>
              </a:prstGeom>
              <a:noFill/>
            </p:spPr>
            <p:txBody>
              <a:bodyPr wrap="none" rtlCol="0">
                <a:spAutoFit/>
              </a:bodyPr>
              <a:lstStyle/>
              <a:p>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𝑅</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𝑝𝑉</m:t>
                          </m:r>
                        </m:num>
                        <m:den>
                          <m:r>
                            <a:rPr lang="en-US" altLang="zh-CN" b="0" i="1" smtClean="0">
                              <a:latin typeface="Cambria Math" panose="02040503050406030204" pitchFamily="18" charset="0"/>
                            </a:rPr>
                            <m:t>𝑛𝑇</m:t>
                          </m:r>
                        </m:den>
                      </m:f>
                    </m:oMath>
                  </m:oMathPara>
                </a14:m>
                <a:endParaRPr lang="en-US" altLang="zh-CN" dirty="0" smtClean="0"/>
              </a:p>
              <a:p>
                <a:endParaRPr lang="en-US" altLang="zh-CN" dirty="0"/>
              </a:p>
              <a:p>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rPr>
                        <m:t>𝑉</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22</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4141</m:t>
                      </m:r>
                      <m:r>
                        <a:rPr lang="en-US" altLang="zh-CN" sz="2000" b="0" i="1" smtClean="0">
                          <a:latin typeface="Cambria Math" panose="02040503050406030204" pitchFamily="18" charset="0"/>
                        </a:rPr>
                        <m:t> </m:t>
                      </m:r>
                      <m:r>
                        <m:rPr>
                          <m:sty m:val="p"/>
                        </m:rPr>
                        <a:rPr lang="en-US" altLang="zh-CN" sz="2000" b="0" smtClean="0">
                          <a:latin typeface="Cambria Math" panose="02040503050406030204" pitchFamily="18" charset="0"/>
                        </a:rPr>
                        <m:t>d</m:t>
                      </m:r>
                      <m:sSup>
                        <m:sSupPr>
                          <m:ctrlPr>
                            <a:rPr lang="en-US" altLang="zh-CN" sz="2000" b="0" i="1" smtClean="0">
                              <a:latin typeface="Cambria Math" panose="02040503050406030204" pitchFamily="18" charset="0"/>
                            </a:rPr>
                          </m:ctrlPr>
                        </m:sSupPr>
                        <m:e>
                          <m:r>
                            <m:rPr>
                              <m:sty m:val="p"/>
                            </m:rPr>
                            <a:rPr lang="en-US" altLang="zh-CN" sz="2000" b="0" smtClean="0">
                              <a:latin typeface="Cambria Math" panose="02040503050406030204" pitchFamily="18" charset="0"/>
                            </a:rPr>
                            <m:t>m</m:t>
                          </m:r>
                        </m:e>
                        <m:sup>
                          <m:r>
                            <a:rPr lang="en-US" altLang="zh-CN" sz="2000" b="0" smtClean="0">
                              <a:latin typeface="Cambria Math" panose="02040503050406030204" pitchFamily="18" charset="0"/>
                            </a:rPr>
                            <m:t>3</m:t>
                          </m:r>
                        </m:sup>
                      </m:sSup>
                      <m:r>
                        <a:rPr lang="en-US" altLang="zh-CN" sz="2000" b="0" smtClean="0">
                          <a:latin typeface="Cambria Math" panose="02040503050406030204" pitchFamily="18" charset="0"/>
                        </a:rPr>
                        <m:t>⋅</m:t>
                      </m:r>
                      <m:r>
                        <m:rPr>
                          <m:sty m:val="p"/>
                        </m:rPr>
                        <a:rPr lang="en-US" altLang="zh-CN" sz="2000" b="0" smtClean="0">
                          <a:latin typeface="Cambria Math" panose="02040503050406030204" pitchFamily="18" charset="0"/>
                        </a:rPr>
                        <m:t>mo</m:t>
                      </m:r>
                      <m:sSup>
                        <m:sSupPr>
                          <m:ctrlPr>
                            <a:rPr lang="en-US" altLang="zh-CN" sz="2000" b="0" i="1" smtClean="0">
                              <a:latin typeface="Cambria Math" panose="02040503050406030204" pitchFamily="18" charset="0"/>
                            </a:rPr>
                          </m:ctrlPr>
                        </m:sSupPr>
                        <m:e>
                          <m:r>
                            <m:rPr>
                              <m:sty m:val="p"/>
                            </m:rPr>
                            <a:rPr lang="en-US" altLang="zh-CN" sz="2000" b="0" smtClean="0">
                              <a:latin typeface="Cambria Math" panose="02040503050406030204" pitchFamily="18" charset="0"/>
                            </a:rPr>
                            <m:t>l</m:t>
                          </m:r>
                        </m:e>
                        <m:sup>
                          <m:r>
                            <a:rPr lang="en-US" altLang="zh-CN" sz="2000" b="0" smtClean="0">
                              <a:latin typeface="Cambria Math" panose="02040503050406030204" pitchFamily="18" charset="0"/>
                            </a:rPr>
                            <m:t>−</m:t>
                          </m:r>
                          <m:r>
                            <a:rPr lang="en-US" altLang="zh-CN" sz="2000" b="0" smtClean="0">
                              <a:latin typeface="Cambria Math" panose="02040503050406030204" pitchFamily="18" charset="0"/>
                            </a:rPr>
                            <m:t>1</m:t>
                          </m:r>
                        </m:sup>
                      </m:sSup>
                    </m:oMath>
                  </m:oMathPara>
                </a14:m>
                <a:endParaRPr lang="zh-CN" altLang="en-US" sz="2000" dirty="0"/>
              </a:p>
            </p:txBody>
          </p:sp>
        </mc:Choice>
        <mc:Fallback>
          <p:sp>
            <p:nvSpPr>
              <p:cNvPr id="4" name="文本框 3"/>
              <p:cNvSpPr txBox="1">
                <a:spLocks noRot="1" noChangeAspect="1" noMove="1" noResize="1" noEditPoints="1" noAdjustHandles="1" noChangeArrowheads="1" noChangeShapeType="1" noTextEdit="1"/>
              </p:cNvSpPr>
              <p:nvPr/>
            </p:nvSpPr>
            <p:spPr>
              <a:xfrm>
                <a:off x="827584" y="3717032"/>
                <a:ext cx="2964180" cy="1799590"/>
              </a:xfrm>
              <a:prstGeom prst="rect">
                <a:avLst/>
              </a:prstGeom>
              <a:blipFill rotWithShape="1">
                <a:blip r:embed="rId2"/>
                <a:stretch>
                  <a:fillRect l="-6" t="-21" r="6" b="21"/>
                </a:stretch>
              </a:blipFill>
            </p:spPr>
            <p:txBody>
              <a:bodyPr/>
              <a:lstStyle/>
              <a:p>
                <a:r>
                  <a:rPr lang="zh-CN" altLang="en-US">
                    <a:noFill/>
                  </a:rPr>
                  <a:t> </a:t>
                </a:r>
              </a:p>
            </p:txBody>
          </p:sp>
        </mc:Fallback>
      </mc:AlternateContent>
      <p:sp>
        <p:nvSpPr>
          <p:cNvPr id="8" name="文本框 7"/>
          <p:cNvSpPr txBox="1"/>
          <p:nvPr/>
        </p:nvSpPr>
        <p:spPr>
          <a:xfrm>
            <a:off x="827585" y="1512511"/>
            <a:ext cx="7687766" cy="1814830"/>
          </a:xfrm>
          <a:prstGeom prst="rect">
            <a:avLst/>
          </a:prstGeom>
          <a:noFill/>
        </p:spPr>
        <p:txBody>
          <a:bodyPr wrap="square" rtlCol="0">
            <a:spAutoFit/>
          </a:bodyPr>
          <a:lstStyle/>
          <a:p>
            <a:r>
              <a:rPr lang="zh-CN" altLang="en-US" sz="2800" dirty="0" smtClean="0">
                <a:solidFill>
                  <a:srgbClr val="0000FF"/>
                </a:solidFill>
                <a:ea typeface="黑体" panose="02010609060101010101" pitchFamily="49" charset="-122"/>
                <a:cs typeface="Times New Roman" panose="02020603050405020304" pitchFamily="18" charset="0"/>
              </a:rPr>
              <a:t>气体摩尔体积：</a:t>
            </a:r>
            <a:r>
              <a:rPr lang="zh-CN" altLang="en-US" sz="2800" dirty="0" smtClean="0">
                <a:ea typeface="黑体" panose="02010609060101010101" pitchFamily="49" charset="-122"/>
                <a:cs typeface="Times New Roman" panose="02020603050405020304" pitchFamily="18" charset="0"/>
              </a:rPr>
              <a:t>在</a:t>
            </a:r>
            <a:r>
              <a:rPr lang="en-US" altLang="zh-CN" sz="2800" dirty="0" smtClean="0">
                <a:ea typeface="黑体" panose="02010609060101010101" pitchFamily="49" charset="-122"/>
                <a:cs typeface="Times New Roman" panose="02020603050405020304" pitchFamily="18" charset="0"/>
              </a:rPr>
              <a:t>0 </a:t>
            </a:r>
            <a:r>
              <a:rPr lang="en-US" altLang="zh-CN" sz="2800" baseline="30000" dirty="0" err="1" smtClean="0">
                <a:ea typeface="黑体" panose="02010609060101010101" pitchFamily="49" charset="-122"/>
                <a:cs typeface="Times New Roman" panose="02020603050405020304" pitchFamily="18" charset="0"/>
              </a:rPr>
              <a:t>o</a:t>
            </a:r>
            <a:r>
              <a:rPr lang="en-US" altLang="zh-CN" sz="2800" dirty="0" err="1" smtClean="0">
                <a:ea typeface="黑体" panose="02010609060101010101" pitchFamily="49" charset="-122"/>
                <a:cs typeface="Times New Roman" panose="02020603050405020304" pitchFamily="18" charset="0"/>
              </a:rPr>
              <a:t>C</a:t>
            </a:r>
            <a:r>
              <a:rPr lang="zh-CN" altLang="en-US" sz="2800" dirty="0" smtClean="0">
                <a:ea typeface="黑体" panose="02010609060101010101" pitchFamily="49" charset="-122"/>
                <a:cs typeface="Times New Roman" panose="02020603050405020304" pitchFamily="18" charset="0"/>
              </a:rPr>
              <a:t>、</a:t>
            </a:r>
            <a:r>
              <a:rPr lang="en-US" altLang="zh-CN" sz="2800" dirty="0" smtClean="0">
                <a:ea typeface="黑体" panose="02010609060101010101" pitchFamily="49" charset="-122"/>
                <a:cs typeface="Times New Roman" panose="02020603050405020304" pitchFamily="18" charset="0"/>
              </a:rPr>
              <a:t>101 </a:t>
            </a:r>
            <a:r>
              <a:rPr lang="en-US" altLang="zh-CN" sz="2800" dirty="0" err="1" smtClean="0">
                <a:ea typeface="黑体" panose="02010609060101010101" pitchFamily="49" charset="-122"/>
                <a:cs typeface="Times New Roman" panose="02020603050405020304" pitchFamily="18" charset="0"/>
              </a:rPr>
              <a:t>Kpa</a:t>
            </a:r>
            <a:r>
              <a:rPr lang="zh-CN" altLang="en-US" sz="2800" dirty="0" smtClean="0">
                <a:ea typeface="黑体" panose="02010609060101010101" pitchFamily="49" charset="-122"/>
                <a:cs typeface="Times New Roman" panose="02020603050405020304" pitchFamily="18" charset="0"/>
              </a:rPr>
              <a:t>时，</a:t>
            </a:r>
            <a:r>
              <a:rPr lang="en-US" altLang="zh-CN" sz="2800" dirty="0" smtClean="0">
                <a:ea typeface="黑体" panose="02010609060101010101" pitchFamily="49" charset="-122"/>
                <a:cs typeface="Times New Roman" panose="02020603050405020304" pitchFamily="18" charset="0"/>
              </a:rPr>
              <a:t>1 mol</a:t>
            </a:r>
            <a:r>
              <a:rPr lang="zh-CN" altLang="en-US" sz="2800" dirty="0" smtClean="0">
                <a:ea typeface="黑体" panose="02010609060101010101" pitchFamily="49" charset="-122"/>
                <a:cs typeface="Times New Roman" panose="02020603050405020304" pitchFamily="18" charset="0"/>
              </a:rPr>
              <a:t>任何理想气体所占据的体积都是</a:t>
            </a:r>
            <a:r>
              <a:rPr lang="en-US" altLang="zh-CN" sz="2800" dirty="0" smtClean="0">
                <a:ea typeface="黑体" panose="02010609060101010101" pitchFamily="49" charset="-122"/>
                <a:cs typeface="Times New Roman" panose="02020603050405020304" pitchFamily="18" charset="0"/>
              </a:rPr>
              <a:t>22.4 dm</a:t>
            </a:r>
            <a:r>
              <a:rPr lang="en-US" altLang="zh-CN" sz="2800" baseline="30000" dirty="0" smtClean="0">
                <a:ea typeface="黑体" panose="02010609060101010101" pitchFamily="49" charset="-122"/>
                <a:cs typeface="Times New Roman" panose="02020603050405020304" pitchFamily="18" charset="0"/>
              </a:rPr>
              <a:t>3</a:t>
            </a:r>
            <a:endParaRPr lang="en-US" altLang="zh-CN" sz="2800" baseline="30000" dirty="0" smtClean="0">
              <a:ea typeface="黑体" panose="02010609060101010101" pitchFamily="49" charset="-122"/>
              <a:cs typeface="Times New Roman" panose="02020603050405020304" pitchFamily="18" charset="0"/>
            </a:endParaRPr>
          </a:p>
          <a:p>
            <a:endParaRPr lang="en-US" altLang="zh-CN" sz="2800" dirty="0" smtClean="0">
              <a:solidFill>
                <a:srgbClr val="0000FF"/>
              </a:solidFill>
              <a:ea typeface="黑体" panose="02010609060101010101" pitchFamily="49" charset="-122"/>
              <a:cs typeface="Times New Roman" panose="02020603050405020304" pitchFamily="18" charset="0"/>
            </a:endParaRPr>
          </a:p>
          <a:p>
            <a:r>
              <a:rPr lang="zh-CN" altLang="en-US" sz="2800" dirty="0" smtClean="0">
                <a:solidFill>
                  <a:srgbClr val="0000FF"/>
                </a:solidFill>
                <a:ea typeface="黑体" panose="02010609060101010101" pitchFamily="49" charset="-122"/>
                <a:cs typeface="Times New Roman" panose="02020603050405020304" pitchFamily="18" charset="0"/>
              </a:rPr>
              <a:t>摩尔体积常数</a:t>
            </a:r>
            <a:r>
              <a:rPr lang="en-US" altLang="zh-CN" sz="2800" dirty="0" smtClean="0">
                <a:solidFill>
                  <a:srgbClr val="0000FF"/>
                </a:solidFill>
                <a:ea typeface="黑体" panose="02010609060101010101" pitchFamily="49" charset="-122"/>
                <a:cs typeface="Times New Roman" panose="02020603050405020304" pitchFamily="18" charset="0"/>
              </a:rPr>
              <a:t>R</a:t>
            </a:r>
            <a:r>
              <a:rPr lang="zh-CN" altLang="en-US" sz="2800" dirty="0" smtClean="0">
                <a:solidFill>
                  <a:srgbClr val="0000FF"/>
                </a:solidFill>
                <a:ea typeface="黑体" panose="02010609060101010101" pitchFamily="49" charset="-122"/>
                <a:cs typeface="Times New Roman" panose="02020603050405020304" pitchFamily="18" charset="0"/>
              </a:rPr>
              <a:t>：</a:t>
            </a:r>
            <a:r>
              <a:rPr lang="zh-CN" altLang="en-US" sz="2800" dirty="0" smtClean="0">
                <a:ea typeface="黑体" panose="02010609060101010101" pitchFamily="49" charset="-122"/>
                <a:cs typeface="Times New Roman" panose="02020603050405020304" pitchFamily="18" charset="0"/>
              </a:rPr>
              <a:t>由气体摩尔体积确定。</a:t>
            </a:r>
            <a:endParaRPr lang="en-US" altLang="zh-CN" sz="2800" dirty="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a:t>外推法</a:t>
            </a:r>
            <a:endParaRPr lang="zh-CN" altLang="en-US"/>
          </a:p>
        </p:txBody>
      </p:sp>
      <p:pic>
        <p:nvPicPr>
          <p:cNvPr id="6" name="图片 5"/>
          <p:cNvPicPr>
            <a:picLocks noChangeAspect="1"/>
          </p:cNvPicPr>
          <p:nvPr/>
        </p:nvPicPr>
        <p:blipFill>
          <a:blip r:embed="rId1"/>
          <a:stretch>
            <a:fillRect/>
          </a:stretch>
        </p:blipFill>
        <p:spPr>
          <a:xfrm>
            <a:off x="633631" y="920841"/>
            <a:ext cx="7697852" cy="1684572"/>
          </a:xfrm>
          <a:prstGeom prst="rect">
            <a:avLst/>
          </a:prstGeom>
        </p:spPr>
      </p:pic>
      <p:pic>
        <p:nvPicPr>
          <p:cNvPr id="7" name="图片 6"/>
          <p:cNvPicPr>
            <a:picLocks noChangeAspect="1"/>
          </p:cNvPicPr>
          <p:nvPr/>
        </p:nvPicPr>
        <p:blipFill rotWithShape="1">
          <a:blip r:embed="rId2"/>
          <a:srcRect l="5803" t="2269"/>
          <a:stretch>
            <a:fillRect/>
          </a:stretch>
        </p:blipFill>
        <p:spPr>
          <a:xfrm>
            <a:off x="2267331" y="2709168"/>
            <a:ext cx="4964036" cy="32923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ea typeface="黑体" panose="02010609060101010101" pitchFamily="49" charset="-122"/>
              </a:rPr>
              <a:t>小结</a:t>
            </a:r>
            <a:endParaRPr lang="zh-CN" altLang="en-US" sz="3600" dirty="0">
              <a:ea typeface="黑体" panose="02010609060101010101" pitchFamily="49" charset="-122"/>
            </a:endParaRPr>
          </a:p>
        </p:txBody>
      </p:sp>
      <mc:AlternateContent xmlns:mc="http://schemas.openxmlformats.org/markup-compatibility/2006">
        <mc:Choice xmlns:a14="http://schemas.microsoft.com/office/drawing/2010/main" Requires="a14">
          <p:sp>
            <p:nvSpPr>
              <p:cNvPr id="6" name="文本框 5"/>
              <p:cNvSpPr txBox="1"/>
              <p:nvPr/>
            </p:nvSpPr>
            <p:spPr>
              <a:xfrm>
                <a:off x="628650" y="1196752"/>
                <a:ext cx="8047806" cy="5376600"/>
              </a:xfrm>
              <a:prstGeom prst="rect">
                <a:avLst/>
              </a:prstGeom>
              <a:noFill/>
            </p:spPr>
            <p:txBody>
              <a:bodyPr wrap="square" rtlCol="0">
                <a:spAutoFit/>
              </a:bodyPr>
              <a:lstStyle/>
              <a:p>
                <a:pPr marL="514350" indent="-514350">
                  <a:lnSpc>
                    <a:spcPct val="125000"/>
                  </a:lnSpc>
                  <a:spcAft>
                    <a:spcPts val="2000"/>
                  </a:spcAft>
                  <a:buAutoNum type="arabicPeriod"/>
                </a:pPr>
                <a:r>
                  <a:rPr lang="zh-CN" altLang="en-US" sz="2800" dirty="0" smtClean="0">
                    <a:solidFill>
                      <a:srgbClr val="0000FF"/>
                    </a:solidFill>
                    <a:ea typeface="黑体" panose="02010609060101010101" pitchFamily="49" charset="-122"/>
                    <a:cs typeface="Times New Roman" panose="02020603050405020304" pitchFamily="18" charset="0"/>
                  </a:rPr>
                  <a:t>理想气体：</a:t>
                </a:r>
                <a:r>
                  <a:rPr lang="zh-CN" altLang="en-US" sz="2800" dirty="0" smtClean="0">
                    <a:ea typeface="黑体" panose="02010609060101010101" pitchFamily="49" charset="-122"/>
                    <a:cs typeface="Times New Roman" panose="02020603050405020304" pitchFamily="18" charset="0"/>
                  </a:rPr>
                  <a:t>气体分子本身没有体积，分子之间没有相互作用的气体。</a:t>
                </a:r>
                <a:r>
                  <a:rPr lang="zh-CN" altLang="en-US" sz="2800" dirty="0" smtClean="0">
                    <a:solidFill>
                      <a:srgbClr val="0000FF"/>
                    </a:solidFill>
                    <a:ea typeface="黑体" panose="02010609060101010101" pitchFamily="49" charset="-122"/>
                    <a:cs typeface="Times New Roman" panose="02020603050405020304" pitchFamily="18" charset="0"/>
                  </a:rPr>
                  <a:t>适用于：</a:t>
                </a:r>
                <a:r>
                  <a:rPr lang="zh-CN" altLang="en-US" sz="2800" dirty="0" smtClean="0">
                    <a:ea typeface="黑体" panose="02010609060101010101" pitchFamily="49" charset="-122"/>
                    <a:cs typeface="Times New Roman" panose="02020603050405020304" pitchFamily="18" charset="0"/>
                  </a:rPr>
                  <a:t>温度较高压力较低的稀薄气体。</a:t>
                </a:r>
                <a:endParaRPr lang="en-US" altLang="zh-CN" sz="2800" dirty="0" smtClean="0">
                  <a:ea typeface="黑体" panose="02010609060101010101" pitchFamily="49" charset="-122"/>
                  <a:cs typeface="Times New Roman" panose="02020603050405020304" pitchFamily="18" charset="0"/>
                </a:endParaRPr>
              </a:p>
              <a:p>
                <a:pPr marL="514350" indent="-514350">
                  <a:lnSpc>
                    <a:spcPct val="125000"/>
                  </a:lnSpc>
                  <a:spcAft>
                    <a:spcPts val="2000"/>
                  </a:spcAft>
                  <a:buAutoNum type="arabicPeriod"/>
                </a:pPr>
                <a:r>
                  <a:rPr lang="zh-CN" altLang="en-US" sz="2800" dirty="0" smtClean="0">
                    <a:solidFill>
                      <a:srgbClr val="0000FF"/>
                    </a:solidFill>
                    <a:ea typeface="黑体" panose="02010609060101010101" pitchFamily="49" charset="-122"/>
                    <a:cs typeface="Times New Roman" panose="02020603050405020304" pitchFamily="18" charset="0"/>
                  </a:rPr>
                  <a:t>理想气体状态方程：</a:t>
                </a:r>
                <a14:m>
                  <m:oMath xmlns:m="http://schemas.openxmlformats.org/officeDocument/2006/math">
                    <m:r>
                      <a:rPr lang="en-US" altLang="zh-CN" sz="2800" i="1" dirty="0">
                        <a:latin typeface="Cambria Math" panose="02040503050406030204" pitchFamily="18" charset="0"/>
                      </a:rPr>
                      <m:t>𝑝</m:t>
                    </m:r>
                    <m:r>
                      <a:rPr lang="en-US" altLang="zh-CN" sz="2800" b="0" i="1" dirty="0" smtClean="0">
                        <a:latin typeface="Cambria Math" panose="02040503050406030204" pitchFamily="18" charset="0"/>
                      </a:rPr>
                      <m:t>𝑉</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𝑛𝑅𝑇</m:t>
                    </m:r>
                  </m:oMath>
                </a14:m>
                <a:endParaRPr lang="en-US" altLang="zh-CN" sz="2800" i="1" dirty="0" smtClean="0">
                  <a:ea typeface="黑体" panose="02010609060101010101" pitchFamily="49" charset="-122"/>
                  <a:cs typeface="Times New Roman" panose="02020603050405020304" pitchFamily="18" charset="0"/>
                </a:endParaRPr>
              </a:p>
              <a:p>
                <a:pPr marL="514350" indent="-514350">
                  <a:lnSpc>
                    <a:spcPct val="125000"/>
                  </a:lnSpc>
                  <a:spcAft>
                    <a:spcPts val="2000"/>
                  </a:spcAft>
                  <a:buAutoNum type="arabicPeriod"/>
                </a:pPr>
                <a:r>
                  <a:rPr lang="en-US" altLang="zh-CN" sz="2800" dirty="0" smtClean="0">
                    <a:solidFill>
                      <a:srgbClr val="0000FF"/>
                    </a:solidFill>
                    <a:ea typeface="黑体" panose="02010609060101010101" pitchFamily="49" charset="-122"/>
                    <a:cs typeface="Times New Roman" panose="02020603050405020304" pitchFamily="18" charset="0"/>
                  </a:rPr>
                  <a:t>Dalton</a:t>
                </a:r>
                <a:r>
                  <a:rPr lang="zh-CN" altLang="en-US" sz="2800" dirty="0" smtClean="0">
                    <a:solidFill>
                      <a:srgbClr val="0000FF"/>
                    </a:solidFill>
                    <a:ea typeface="黑体" panose="02010609060101010101" pitchFamily="49" charset="-122"/>
                    <a:cs typeface="Times New Roman" panose="02020603050405020304" pitchFamily="18" charset="0"/>
                  </a:rPr>
                  <a:t>分压定律：</a:t>
                </a:r>
                <a:r>
                  <a:rPr lang="zh-CN" altLang="en-US" sz="2800" dirty="0" smtClean="0">
                    <a:ea typeface="黑体" panose="02010609060101010101" pitchFamily="49" charset="-122"/>
                    <a:cs typeface="Times New Roman" panose="02020603050405020304" pitchFamily="18" charset="0"/>
                  </a:rPr>
                  <a:t>混合气体的总压等于混合气体中各组分气体分压之和。</a:t>
                </a:r>
                <a:endParaRPr lang="en-US" altLang="zh-CN" sz="2800" dirty="0" smtClean="0">
                  <a:ea typeface="黑体" panose="02010609060101010101" pitchFamily="49" charset="-122"/>
                  <a:cs typeface="Times New Roman" panose="02020603050405020304" pitchFamily="18" charset="0"/>
                </a:endParaRPr>
              </a:p>
              <a:p>
                <a:pPr marL="514350" indent="-514350">
                  <a:lnSpc>
                    <a:spcPct val="125000"/>
                  </a:lnSpc>
                  <a:spcAft>
                    <a:spcPts val="2000"/>
                  </a:spcAft>
                  <a:buAutoNum type="arabicPeriod"/>
                </a:pPr>
                <a:r>
                  <a:rPr lang="en-US" altLang="zh-CN" sz="2800" dirty="0" smtClean="0">
                    <a:solidFill>
                      <a:srgbClr val="0000FF"/>
                    </a:solidFill>
                    <a:ea typeface="黑体" panose="02010609060101010101" pitchFamily="49" charset="-122"/>
                    <a:cs typeface="Times New Roman" panose="02020603050405020304" pitchFamily="18" charset="0"/>
                  </a:rPr>
                  <a:t>Van der Waals</a:t>
                </a:r>
                <a:r>
                  <a:rPr lang="zh-CN" altLang="en-US" sz="2800" dirty="0" smtClean="0">
                    <a:solidFill>
                      <a:srgbClr val="0000FF"/>
                    </a:solidFill>
                    <a:ea typeface="黑体" panose="02010609060101010101" pitchFamily="49" charset="-122"/>
                    <a:cs typeface="Times New Roman" panose="02020603050405020304" pitchFamily="18" charset="0"/>
                  </a:rPr>
                  <a:t>方程：</a:t>
                </a:r>
                <a:endParaRPr lang="en-US" altLang="zh-CN" sz="2800" dirty="0" smtClean="0">
                  <a:solidFill>
                    <a:srgbClr val="0000FF"/>
                  </a:solidFill>
                  <a:ea typeface="黑体" panose="02010609060101010101" pitchFamily="49" charset="-122"/>
                  <a:cs typeface="Times New Roman" panose="02020603050405020304" pitchFamily="18" charset="0"/>
                </a:endParaRPr>
              </a:p>
              <a:p>
                <a:pPr lvl="1">
                  <a:lnSpc>
                    <a:spcPct val="125000"/>
                  </a:lnSpc>
                  <a:spcAft>
                    <a:spcPts val="2000"/>
                  </a:spcAft>
                </a:pPr>
                <a:endParaRPr lang="zh-CN" altLang="en-US" sz="2800" dirty="0">
                  <a:ea typeface="黑体" panose="02010609060101010101" pitchFamily="49" charset="-122"/>
                  <a:cs typeface="Times New Roman" panose="020206030504050203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628650" y="1196752"/>
                <a:ext cx="8047806" cy="5376600"/>
              </a:xfrm>
              <a:prstGeom prst="rect">
                <a:avLst/>
              </a:prstGeom>
              <a:blipFill rotWithShape="1">
                <a:blip r:embed="rId1"/>
                <a:stretch>
                  <a:fillRect t="-8" r="6" b="9"/>
                </a:stretch>
              </a:blipFill>
            </p:spPr>
            <p:txBody>
              <a:bodyPr/>
              <a:lstStyle/>
              <a:p>
                <a:r>
                  <a:rPr lang="zh-CN" altLang="en-US">
                    <a:noFill/>
                  </a:rPr>
                  <a:t> </a:t>
                </a:r>
              </a:p>
            </p:txBody>
          </p:sp>
        </mc:Fallback>
      </mc:AlternateContent>
      <p:graphicFrame>
        <p:nvGraphicFramePr>
          <p:cNvPr id="7" name="Object 3"/>
          <p:cNvGraphicFramePr>
            <a:graphicFrameLocks noChangeAspect="1"/>
          </p:cNvGraphicFramePr>
          <p:nvPr/>
        </p:nvGraphicFramePr>
        <p:xfrm>
          <a:off x="2843808" y="5672276"/>
          <a:ext cx="3270587" cy="930275"/>
        </p:xfrm>
        <a:graphic>
          <a:graphicData uri="http://schemas.openxmlformats.org/presentationml/2006/ole">
            <mc:AlternateContent xmlns:mc="http://schemas.openxmlformats.org/markup-compatibility/2006">
              <mc:Choice xmlns:v="urn:schemas-microsoft-com:vml" Requires="v">
                <p:oleObj spid="_x0000_s9286" name="Equation" r:id="rId2" imgW="1651000" imgH="444500" progId="Equation.3">
                  <p:embed/>
                </p:oleObj>
              </mc:Choice>
              <mc:Fallback>
                <p:oleObj name="Equation" r:id="rId2" imgW="1651000" imgH="4445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5672276"/>
                        <a:ext cx="3270587" cy="930275"/>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302" name="Text Box 6"/>
          <p:cNvSpPr txBox="1">
            <a:spLocks noChangeArrowheads="1"/>
          </p:cNvSpPr>
          <p:nvPr/>
        </p:nvSpPr>
        <p:spPr bwMode="auto">
          <a:xfrm>
            <a:off x="801202" y="1128261"/>
            <a:ext cx="8249444" cy="523220"/>
          </a:xfrm>
          <a:prstGeom prst="rect">
            <a:avLst/>
          </a:prstGeom>
          <a:noFill/>
          <a:ln w="9525">
            <a:noFill/>
            <a:miter lim="800000"/>
          </a:ln>
          <a:effectLst/>
        </p:spPr>
        <p:txBody>
          <a:bodyPr wrap="square">
            <a:spAutoFit/>
          </a:bodyPr>
          <a:lstStyle/>
          <a:p>
            <a:pPr marL="457200" indent="-457200">
              <a:defRPr/>
            </a:pPr>
            <a:r>
              <a:rPr kumimoji="0" lang="zh-CN" altLang="en-US" sz="2000" dirty="0" smtClean="0"/>
              <a:t> </a:t>
            </a:r>
            <a:r>
              <a:rPr kumimoji="0" lang="zh-CN" altLang="en-US" sz="2800" dirty="0" smtClean="0">
                <a:solidFill>
                  <a:srgbClr val="0000FF"/>
                </a:solidFill>
                <a:latin typeface="黑体" panose="02010609060101010101" pitchFamily="49" charset="-122"/>
                <a:ea typeface="黑体" panose="02010609060101010101" pitchFamily="49" charset="-122"/>
              </a:rPr>
              <a:t>温度恒定</a:t>
            </a:r>
            <a:r>
              <a:rPr kumimoji="0" lang="zh-CN" altLang="en-US" sz="2800" dirty="0" smtClean="0">
                <a:solidFill>
                  <a:schemeClr val="tx1"/>
                </a:solidFill>
                <a:latin typeface="黑体" panose="02010609060101010101" pitchFamily="49" charset="-122"/>
                <a:ea typeface="黑体" panose="02010609060101010101" pitchFamily="49" charset="-122"/>
              </a:rPr>
              <a:t>时，气体</a:t>
            </a:r>
            <a:r>
              <a:rPr kumimoji="0" lang="zh-CN" altLang="en-US" sz="2800" dirty="0">
                <a:solidFill>
                  <a:schemeClr val="tx1"/>
                </a:solidFill>
                <a:latin typeface="黑体" panose="02010609060101010101" pitchFamily="49" charset="-122"/>
                <a:ea typeface="黑体" panose="02010609060101010101" pitchFamily="49" charset="-122"/>
              </a:rPr>
              <a:t>的压力和它的体积的乘积为</a:t>
            </a:r>
            <a:r>
              <a:rPr kumimoji="0" lang="zh-CN" altLang="en-US" sz="2800" dirty="0" smtClean="0">
                <a:solidFill>
                  <a:schemeClr val="tx1"/>
                </a:solidFill>
                <a:latin typeface="黑体" panose="02010609060101010101" pitchFamily="49" charset="-122"/>
                <a:ea typeface="黑体" panose="02010609060101010101" pitchFamily="49" charset="-122"/>
              </a:rPr>
              <a:t>常数</a:t>
            </a:r>
            <a:endParaRPr kumimoji="0" lang="zh-CN" altLang="en-US" sz="2800" dirty="0" smtClean="0">
              <a:solidFill>
                <a:schemeClr val="tx1"/>
              </a:solidFill>
              <a:latin typeface="黑体" panose="02010609060101010101" pitchFamily="49" charset="-122"/>
              <a:ea typeface="黑体" panose="02010609060101010101" pitchFamily="49" charset="-122"/>
            </a:endParaRPr>
          </a:p>
        </p:txBody>
      </p:sp>
      <p:pic>
        <p:nvPicPr>
          <p:cNvPr id="567306" name="Picture 10" descr="FG06_0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9310" y="3573146"/>
            <a:ext cx="4897810" cy="2870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7307" name="Text Box 11"/>
          <p:cNvSpPr txBox="1">
            <a:spLocks noChangeArrowheads="1"/>
          </p:cNvSpPr>
          <p:nvPr/>
        </p:nvSpPr>
        <p:spPr bwMode="auto">
          <a:xfrm>
            <a:off x="2339752" y="2023045"/>
            <a:ext cx="793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0" lang="en-US" altLang="zh-CN" sz="2800" i="1">
                <a:solidFill>
                  <a:srgbClr val="C00000"/>
                </a:solidFill>
              </a:rPr>
              <a:t>p</a:t>
            </a:r>
            <a:r>
              <a:rPr kumimoji="0" lang="en-US" altLang="zh-CN" sz="2800">
                <a:solidFill>
                  <a:srgbClr val="C00000"/>
                </a:solidFill>
              </a:rPr>
              <a:t> </a:t>
            </a:r>
            <a:r>
              <a:rPr kumimoji="0" lang="en-US" altLang="zh-CN" sz="2800">
                <a:solidFill>
                  <a:srgbClr val="C00000"/>
                </a:solidFill>
                <a:sym typeface="Symbol" panose="05050102010706020507" pitchFamily="18" charset="2"/>
              </a:rPr>
              <a:t></a:t>
            </a:r>
            <a:r>
              <a:rPr kumimoji="0" lang="en-US" altLang="zh-CN" sz="2800">
                <a:solidFill>
                  <a:srgbClr val="C00000"/>
                </a:solidFill>
                <a:sym typeface="WP MathA"/>
              </a:rPr>
              <a:t> </a:t>
            </a:r>
            <a:endParaRPr kumimoji="0" lang="en-US" altLang="zh-CN" sz="2800">
              <a:solidFill>
                <a:srgbClr val="C00000"/>
              </a:solidFill>
              <a:sym typeface="WP MathA"/>
            </a:endParaRPr>
          </a:p>
        </p:txBody>
      </p:sp>
      <p:sp>
        <p:nvSpPr>
          <p:cNvPr id="567308" name="Text Box 12"/>
          <p:cNvSpPr txBox="1">
            <a:spLocks noChangeArrowheads="1"/>
          </p:cNvSpPr>
          <p:nvPr/>
        </p:nvSpPr>
        <p:spPr bwMode="auto">
          <a:xfrm>
            <a:off x="3203352" y="1870645"/>
            <a:ext cx="3651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0" lang="en-US" altLang="zh-CN" sz="2800" dirty="0">
                <a:solidFill>
                  <a:srgbClr val="C00000"/>
                </a:solidFill>
              </a:rPr>
              <a:t>1</a:t>
            </a:r>
            <a:endParaRPr kumimoji="0" lang="en-US" altLang="zh-CN" sz="2800" dirty="0">
              <a:solidFill>
                <a:srgbClr val="C00000"/>
              </a:solidFill>
            </a:endParaRPr>
          </a:p>
        </p:txBody>
      </p:sp>
      <p:sp>
        <p:nvSpPr>
          <p:cNvPr id="567309" name="Text Box 13"/>
          <p:cNvSpPr txBox="1">
            <a:spLocks noChangeArrowheads="1"/>
          </p:cNvSpPr>
          <p:nvPr/>
        </p:nvSpPr>
        <p:spPr bwMode="auto">
          <a:xfrm>
            <a:off x="3161533" y="2179061"/>
            <a:ext cx="423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0" lang="en-US" altLang="zh-CN" sz="2800" i="1" dirty="0">
                <a:solidFill>
                  <a:srgbClr val="C00000"/>
                </a:solidFill>
              </a:rPr>
              <a:t>V</a:t>
            </a:r>
            <a:endParaRPr kumimoji="0" lang="en-US" altLang="zh-CN" sz="2800" i="1" dirty="0">
              <a:solidFill>
                <a:srgbClr val="C00000"/>
              </a:solidFill>
            </a:endParaRPr>
          </a:p>
        </p:txBody>
      </p:sp>
      <p:sp>
        <p:nvSpPr>
          <p:cNvPr id="567310" name="Line 14"/>
          <p:cNvSpPr>
            <a:spLocks noChangeShapeType="1"/>
          </p:cNvSpPr>
          <p:nvPr/>
        </p:nvSpPr>
        <p:spPr bwMode="auto">
          <a:xfrm>
            <a:off x="3198589" y="2284983"/>
            <a:ext cx="428625" cy="0"/>
          </a:xfrm>
          <a:prstGeom prst="line">
            <a:avLst/>
          </a:prstGeom>
          <a:noFill/>
          <a:ln w="9525">
            <a:solidFill>
              <a:srgbClr val="C00000"/>
            </a:solidFill>
            <a:round/>
          </a:ln>
          <a:extLst>
            <a:ext uri="{909E8E84-426E-40DD-AFC4-6F175D3DCCD1}">
              <a14:hiddenFill xmlns:a14="http://schemas.microsoft.com/office/drawing/2010/main">
                <a:noFill/>
              </a14:hiddenFill>
            </a:ext>
          </a:extLst>
        </p:spPr>
        <p:txBody>
          <a:bodyPr>
            <a:spAutoFit/>
          </a:bodyPr>
          <a:lstStyle/>
          <a:p>
            <a:endParaRPr lang="zh-CN" altLang="en-US">
              <a:solidFill>
                <a:srgbClr val="C00000"/>
              </a:solidFill>
            </a:endParaRPr>
          </a:p>
        </p:txBody>
      </p:sp>
      <p:sp>
        <p:nvSpPr>
          <p:cNvPr id="567311" name="Text Box 15"/>
          <p:cNvSpPr txBox="1">
            <a:spLocks noChangeArrowheads="1"/>
          </p:cNvSpPr>
          <p:nvPr/>
        </p:nvSpPr>
        <p:spPr bwMode="auto">
          <a:xfrm>
            <a:off x="4716239" y="2034158"/>
            <a:ext cx="2286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0" lang="en-US" altLang="zh-CN" sz="2800" i="1" dirty="0" err="1">
                <a:solidFill>
                  <a:srgbClr val="C00000"/>
                </a:solidFill>
              </a:rPr>
              <a:t>pV</a:t>
            </a:r>
            <a:r>
              <a:rPr kumimoji="0" lang="en-US" altLang="zh-CN" sz="2800" dirty="0">
                <a:solidFill>
                  <a:srgbClr val="C00000"/>
                </a:solidFill>
              </a:rPr>
              <a:t> = constant</a:t>
            </a:r>
            <a:endParaRPr kumimoji="0" lang="en-US" altLang="zh-CN" sz="2800" dirty="0">
              <a:solidFill>
                <a:srgbClr val="C00000"/>
              </a:solidFill>
            </a:endParaRPr>
          </a:p>
        </p:txBody>
      </p:sp>
      <p:sp>
        <p:nvSpPr>
          <p:cNvPr id="2" name="标题 1"/>
          <p:cNvSpPr>
            <a:spLocks noGrp="1"/>
          </p:cNvSpPr>
          <p:nvPr>
            <p:ph type="title"/>
          </p:nvPr>
        </p:nvSpPr>
        <p:spPr/>
        <p:txBody>
          <a:bodyPr/>
          <a:lstStyle/>
          <a:p>
            <a:r>
              <a:rPr lang="zh-CN" altLang="en-US" b="1" dirty="0">
                <a:latin typeface="Times New Roman" panose="02020603050405020304" pitchFamily="18" charset="0"/>
                <a:ea typeface="黑体" panose="02010609060101010101" pitchFamily="49" charset="-122"/>
                <a:cs typeface="Times New Roman" panose="02020603050405020304" pitchFamily="18" charset="0"/>
              </a:rPr>
              <a:t>Boyle定律 (恒温过程)</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7306"/>
                                        </p:tgtEl>
                                        <p:attrNameLst>
                                          <p:attrName>style.visibility</p:attrName>
                                        </p:attrNameLst>
                                      </p:cBhvr>
                                      <p:to>
                                        <p:strVal val="visible"/>
                                      </p:to>
                                    </p:set>
                                    <p:anim calcmode="lin" valueType="num">
                                      <p:cBhvr additive="base">
                                        <p:cTn id="7" dur="500" fill="hold"/>
                                        <p:tgtEl>
                                          <p:spTgt spid="567306"/>
                                        </p:tgtEl>
                                        <p:attrNameLst>
                                          <p:attrName>ppt_x</p:attrName>
                                        </p:attrNameLst>
                                      </p:cBhvr>
                                      <p:tavLst>
                                        <p:tav tm="0">
                                          <p:val>
                                            <p:strVal val="#ppt_x"/>
                                          </p:val>
                                        </p:tav>
                                        <p:tav tm="100000">
                                          <p:val>
                                            <p:strVal val="#ppt_x"/>
                                          </p:val>
                                        </p:tav>
                                      </p:tavLst>
                                    </p:anim>
                                    <p:anim calcmode="lin" valueType="num">
                                      <p:cBhvr additive="base">
                                        <p:cTn id="8" dur="500" fill="hold"/>
                                        <p:tgtEl>
                                          <p:spTgt spid="5673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67302"/>
                                        </p:tgtEl>
                                        <p:attrNameLst>
                                          <p:attrName>style.visibility</p:attrName>
                                        </p:attrNameLst>
                                      </p:cBhvr>
                                      <p:to>
                                        <p:strVal val="visible"/>
                                      </p:to>
                                    </p:set>
                                    <p:anim calcmode="lin" valueType="num">
                                      <p:cBhvr additive="base">
                                        <p:cTn id="13" dur="500" fill="hold"/>
                                        <p:tgtEl>
                                          <p:spTgt spid="567302"/>
                                        </p:tgtEl>
                                        <p:attrNameLst>
                                          <p:attrName>ppt_x</p:attrName>
                                        </p:attrNameLst>
                                      </p:cBhvr>
                                      <p:tavLst>
                                        <p:tav tm="0">
                                          <p:val>
                                            <p:strVal val="#ppt_x"/>
                                          </p:val>
                                        </p:tav>
                                        <p:tav tm="100000">
                                          <p:val>
                                            <p:strVal val="#ppt_x"/>
                                          </p:val>
                                        </p:tav>
                                      </p:tavLst>
                                    </p:anim>
                                    <p:anim calcmode="lin" valueType="num">
                                      <p:cBhvr additive="base">
                                        <p:cTn id="14" dur="500" fill="hold"/>
                                        <p:tgtEl>
                                          <p:spTgt spid="567302"/>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567307"/>
                                        </p:tgtEl>
                                        <p:attrNameLst>
                                          <p:attrName>style.visibility</p:attrName>
                                        </p:attrNameLst>
                                      </p:cBhvr>
                                      <p:to>
                                        <p:strVal val="visible"/>
                                      </p:to>
                                    </p:set>
                                    <p:anim calcmode="lin" valueType="num">
                                      <p:cBhvr additive="base">
                                        <p:cTn id="18" dur="500" fill="hold"/>
                                        <p:tgtEl>
                                          <p:spTgt spid="567307"/>
                                        </p:tgtEl>
                                        <p:attrNameLst>
                                          <p:attrName>ppt_x</p:attrName>
                                        </p:attrNameLst>
                                      </p:cBhvr>
                                      <p:tavLst>
                                        <p:tav tm="0">
                                          <p:val>
                                            <p:strVal val="#ppt_x"/>
                                          </p:val>
                                        </p:tav>
                                        <p:tav tm="100000">
                                          <p:val>
                                            <p:strVal val="#ppt_x"/>
                                          </p:val>
                                        </p:tav>
                                      </p:tavLst>
                                    </p:anim>
                                    <p:anim calcmode="lin" valueType="num">
                                      <p:cBhvr additive="base">
                                        <p:cTn id="19" dur="500" fill="hold"/>
                                        <p:tgtEl>
                                          <p:spTgt spid="567307"/>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567308"/>
                                        </p:tgtEl>
                                        <p:attrNameLst>
                                          <p:attrName>style.visibility</p:attrName>
                                        </p:attrNameLst>
                                      </p:cBhvr>
                                      <p:to>
                                        <p:strVal val="visible"/>
                                      </p:to>
                                    </p:set>
                                    <p:anim calcmode="lin" valueType="num">
                                      <p:cBhvr additive="base">
                                        <p:cTn id="23" dur="500" fill="hold"/>
                                        <p:tgtEl>
                                          <p:spTgt spid="567308"/>
                                        </p:tgtEl>
                                        <p:attrNameLst>
                                          <p:attrName>ppt_x</p:attrName>
                                        </p:attrNameLst>
                                      </p:cBhvr>
                                      <p:tavLst>
                                        <p:tav tm="0">
                                          <p:val>
                                            <p:strVal val="#ppt_x"/>
                                          </p:val>
                                        </p:tav>
                                        <p:tav tm="100000">
                                          <p:val>
                                            <p:strVal val="#ppt_x"/>
                                          </p:val>
                                        </p:tav>
                                      </p:tavLst>
                                    </p:anim>
                                    <p:anim calcmode="lin" valueType="num">
                                      <p:cBhvr additive="base">
                                        <p:cTn id="24" dur="500" fill="hold"/>
                                        <p:tgtEl>
                                          <p:spTgt spid="567308"/>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4" fill="hold" grpId="0" nodeType="afterEffect">
                                  <p:stCondLst>
                                    <p:cond delay="0"/>
                                  </p:stCondLst>
                                  <p:childTnLst>
                                    <p:set>
                                      <p:cBhvr>
                                        <p:cTn id="27" dur="1" fill="hold">
                                          <p:stCondLst>
                                            <p:cond delay="0"/>
                                          </p:stCondLst>
                                        </p:cTn>
                                        <p:tgtEl>
                                          <p:spTgt spid="567309"/>
                                        </p:tgtEl>
                                        <p:attrNameLst>
                                          <p:attrName>style.visibility</p:attrName>
                                        </p:attrNameLst>
                                      </p:cBhvr>
                                      <p:to>
                                        <p:strVal val="visible"/>
                                      </p:to>
                                    </p:set>
                                    <p:anim calcmode="lin" valueType="num">
                                      <p:cBhvr additive="base">
                                        <p:cTn id="28" dur="500" fill="hold"/>
                                        <p:tgtEl>
                                          <p:spTgt spid="567309"/>
                                        </p:tgtEl>
                                        <p:attrNameLst>
                                          <p:attrName>ppt_x</p:attrName>
                                        </p:attrNameLst>
                                      </p:cBhvr>
                                      <p:tavLst>
                                        <p:tav tm="0">
                                          <p:val>
                                            <p:strVal val="#ppt_x"/>
                                          </p:val>
                                        </p:tav>
                                        <p:tav tm="100000">
                                          <p:val>
                                            <p:strVal val="#ppt_x"/>
                                          </p:val>
                                        </p:tav>
                                      </p:tavLst>
                                    </p:anim>
                                    <p:anim calcmode="lin" valueType="num">
                                      <p:cBhvr additive="base">
                                        <p:cTn id="29" dur="500" fill="hold"/>
                                        <p:tgtEl>
                                          <p:spTgt spid="567309"/>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4" fill="hold" nodeType="afterEffect">
                                  <p:stCondLst>
                                    <p:cond delay="0"/>
                                  </p:stCondLst>
                                  <p:childTnLst>
                                    <p:set>
                                      <p:cBhvr>
                                        <p:cTn id="32" dur="1" fill="hold">
                                          <p:stCondLst>
                                            <p:cond delay="0"/>
                                          </p:stCondLst>
                                        </p:cTn>
                                        <p:tgtEl>
                                          <p:spTgt spid="567310"/>
                                        </p:tgtEl>
                                        <p:attrNameLst>
                                          <p:attrName>style.visibility</p:attrName>
                                        </p:attrNameLst>
                                      </p:cBhvr>
                                      <p:to>
                                        <p:strVal val="visible"/>
                                      </p:to>
                                    </p:set>
                                    <p:anim calcmode="lin" valueType="num">
                                      <p:cBhvr additive="base">
                                        <p:cTn id="33" dur="500" fill="hold"/>
                                        <p:tgtEl>
                                          <p:spTgt spid="567310"/>
                                        </p:tgtEl>
                                        <p:attrNameLst>
                                          <p:attrName>ppt_x</p:attrName>
                                        </p:attrNameLst>
                                      </p:cBhvr>
                                      <p:tavLst>
                                        <p:tav tm="0">
                                          <p:val>
                                            <p:strVal val="#ppt_x"/>
                                          </p:val>
                                        </p:tav>
                                        <p:tav tm="100000">
                                          <p:val>
                                            <p:strVal val="#ppt_x"/>
                                          </p:val>
                                        </p:tav>
                                      </p:tavLst>
                                    </p:anim>
                                    <p:anim calcmode="lin" valueType="num">
                                      <p:cBhvr additive="base">
                                        <p:cTn id="34" dur="500" fill="hold"/>
                                        <p:tgtEl>
                                          <p:spTgt spid="567310"/>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2" presetClass="entr" presetSubtype="4" fill="hold" grpId="0" nodeType="afterEffect">
                                  <p:stCondLst>
                                    <p:cond delay="0"/>
                                  </p:stCondLst>
                                  <p:childTnLst>
                                    <p:set>
                                      <p:cBhvr>
                                        <p:cTn id="37" dur="1" fill="hold">
                                          <p:stCondLst>
                                            <p:cond delay="0"/>
                                          </p:stCondLst>
                                        </p:cTn>
                                        <p:tgtEl>
                                          <p:spTgt spid="567311"/>
                                        </p:tgtEl>
                                        <p:attrNameLst>
                                          <p:attrName>style.visibility</p:attrName>
                                        </p:attrNameLst>
                                      </p:cBhvr>
                                      <p:to>
                                        <p:strVal val="visible"/>
                                      </p:to>
                                    </p:set>
                                    <p:anim calcmode="lin" valueType="num">
                                      <p:cBhvr additive="base">
                                        <p:cTn id="38" dur="500" fill="hold"/>
                                        <p:tgtEl>
                                          <p:spTgt spid="567311"/>
                                        </p:tgtEl>
                                        <p:attrNameLst>
                                          <p:attrName>ppt_x</p:attrName>
                                        </p:attrNameLst>
                                      </p:cBhvr>
                                      <p:tavLst>
                                        <p:tav tm="0">
                                          <p:val>
                                            <p:strVal val="#ppt_x"/>
                                          </p:val>
                                        </p:tav>
                                        <p:tav tm="100000">
                                          <p:val>
                                            <p:strVal val="#ppt_x"/>
                                          </p:val>
                                        </p:tav>
                                      </p:tavLst>
                                    </p:anim>
                                    <p:anim calcmode="lin" valueType="num">
                                      <p:cBhvr additive="base">
                                        <p:cTn id="39" dur="500" fill="hold"/>
                                        <p:tgtEl>
                                          <p:spTgt spid="5673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302" grpId="0" bldLvl="0" animBg="1" autoUpdateAnimBg="0"/>
      <p:bldP spid="567307" grpId="0" autoUpdateAnimBg="0"/>
      <p:bldP spid="567308" grpId="0" autoUpdateAnimBg="0"/>
      <p:bldP spid="567309" grpId="0" autoUpdateAnimBg="0"/>
      <p:bldP spid="567311"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Times New Roman" panose="02020603050405020304" pitchFamily="18" charset="0"/>
                <a:ea typeface="黑体" panose="02010609060101010101" pitchFamily="49" charset="-122"/>
                <a:cs typeface="Times New Roman" panose="02020603050405020304" pitchFamily="18" charset="0"/>
              </a:rPr>
              <a:t>Charles定律 (恒压过程)：</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6866" name="Picture 2" descr="FG06_08_1C"/>
          <p:cNvPicPr>
            <a:picLocks noGrp="1" noChangeAspect="1" noChangeArrowheads="1"/>
          </p:cNvPicPr>
          <p:nvPr>
            <p:ph sz="half" idx="4294967295"/>
          </p:nvPr>
        </p:nvPicPr>
        <p:blipFill>
          <a:blip r:embed="rId1">
            <a:extLst>
              <a:ext uri="{28A0092B-C50C-407E-A947-70E740481C1C}">
                <a14:useLocalDpi xmlns:a14="http://schemas.microsoft.com/office/drawing/2010/main" val="0"/>
              </a:ext>
            </a:extLst>
          </a:blip>
          <a:srcRect/>
          <a:stretch>
            <a:fillRect/>
          </a:stretch>
        </p:blipFill>
        <p:spPr>
          <a:xfrm>
            <a:off x="1115616" y="2996952"/>
            <a:ext cx="6621463" cy="3541713"/>
          </a:xfrm>
        </p:spPr>
      </p:pic>
      <p:sp>
        <p:nvSpPr>
          <p:cNvPr id="568323" name="Rectangle 3"/>
          <p:cNvSpPr>
            <a:spLocks noGrp="1" noChangeArrowheads="1"/>
          </p:cNvSpPr>
          <p:nvPr>
            <p:ph type="body" sz="half" idx="4294967295"/>
          </p:nvPr>
        </p:nvSpPr>
        <p:spPr>
          <a:xfrm>
            <a:off x="828040" y="1075055"/>
            <a:ext cx="7648575" cy="1423670"/>
          </a:xfrm>
        </p:spPr>
        <p:txBody>
          <a:bodyPr/>
          <a:lstStyle/>
          <a:p>
            <a:pPr marL="0" indent="0">
              <a:lnSpc>
                <a:spcPct val="120000"/>
              </a:lnSpc>
              <a:spcBef>
                <a:spcPct val="50000"/>
              </a:spcBef>
              <a:buFont typeface="Wingdings" panose="05000000000000000000" pitchFamily="2" charset="2"/>
              <a:buNone/>
              <a:tabLst>
                <a:tab pos="5430520" algn="l"/>
              </a:tabLst>
              <a:defRPr/>
            </a:pPr>
            <a:r>
              <a:rPr lang="zh-CN" altLang="en-US" sz="2400" dirty="0" smtClean="0">
                <a:solidFill>
                  <a:srgbClr val="0000FF"/>
                </a:solidFill>
                <a:ea typeface="黑体" panose="02010609060101010101" pitchFamily="49" charset="-122"/>
              </a:rPr>
              <a:t>压力恒定时（不太大），</a:t>
            </a:r>
            <a:r>
              <a:rPr lang="zh-CN" altLang="en-US" sz="2400" dirty="0" smtClean="0">
                <a:solidFill>
                  <a:schemeClr val="tx1"/>
                </a:solidFill>
                <a:ea typeface="黑体" panose="02010609060101010101" pitchFamily="49" charset="-122"/>
              </a:rPr>
              <a:t>气体的体积与它的热力学温度成正比；或恒压时，气体的体积与温度的商值是恒量。</a:t>
            </a:r>
            <a:endParaRPr lang="zh-CN" altLang="en-US" sz="2400" dirty="0" smtClean="0">
              <a:solidFill>
                <a:schemeClr val="tx1"/>
              </a:solidFill>
              <a:ea typeface="黑体" panose="02010609060101010101" pitchFamily="49" charset="-122"/>
            </a:endParaRPr>
          </a:p>
        </p:txBody>
      </p:sp>
      <p:sp>
        <p:nvSpPr>
          <p:cNvPr id="36868" name="Text Box 4"/>
          <p:cNvSpPr txBox="1">
            <a:spLocks noChangeArrowheads="1"/>
          </p:cNvSpPr>
          <p:nvPr/>
        </p:nvSpPr>
        <p:spPr bwMode="auto">
          <a:xfrm>
            <a:off x="3686175" y="8143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spcBef>
                <a:spcPct val="50000"/>
              </a:spcBef>
            </a:pPr>
            <a:endParaRPr kumimoji="0" lang="zh-CN" altLang="zh-CN">
              <a:solidFill>
                <a:schemeClr val="bg1"/>
              </a:solidFill>
            </a:endParaRPr>
          </a:p>
        </p:txBody>
      </p:sp>
      <p:grpSp>
        <p:nvGrpSpPr>
          <p:cNvPr id="36869" name="Group 10"/>
          <p:cNvGrpSpPr/>
          <p:nvPr/>
        </p:nvGrpSpPr>
        <p:grpSpPr bwMode="auto">
          <a:xfrm>
            <a:off x="3048100" y="2209751"/>
            <a:ext cx="3449638" cy="584199"/>
            <a:chOff x="1486" y="1171"/>
            <a:chExt cx="2354" cy="368"/>
          </a:xfrm>
        </p:grpSpPr>
        <p:sp>
          <p:nvSpPr>
            <p:cNvPr id="568325" name="Text Box 5"/>
            <p:cNvSpPr txBox="1">
              <a:spLocks noChangeArrowheads="1"/>
            </p:cNvSpPr>
            <p:nvPr/>
          </p:nvSpPr>
          <p:spPr bwMode="auto">
            <a:xfrm>
              <a:off x="1486" y="1171"/>
              <a:ext cx="1144" cy="368"/>
            </a:xfrm>
            <a:prstGeom prst="rect">
              <a:avLst/>
            </a:prstGeom>
            <a:noFill/>
            <a:ln w="9525" algn="ctr">
              <a:noFill/>
              <a:miter lim="800000"/>
            </a:ln>
            <a:effectLst/>
          </p:spPr>
          <p:txBody>
            <a:bodyPr>
              <a:spAutoFit/>
            </a:bodyPr>
            <a:lstStyle/>
            <a:p>
              <a:pPr eaLnBrk="0" hangingPunct="0">
                <a:spcBef>
                  <a:spcPct val="50000"/>
                </a:spcBef>
                <a:defRPr/>
              </a:pPr>
              <a:r>
                <a:rPr kumimoji="0" lang="en-US" altLang="zh-CN" sz="2800" i="1" dirty="0">
                  <a:solidFill>
                    <a:srgbClr val="0000FF"/>
                  </a:solidFill>
                </a:rPr>
                <a:t>V </a:t>
              </a:r>
              <a:r>
                <a:rPr kumimoji="0" lang="en-US" altLang="zh-CN" sz="3200" dirty="0">
                  <a:solidFill>
                    <a:srgbClr val="0000FF"/>
                  </a:solidFill>
                  <a:sym typeface="Symbol" panose="05050102010706020507" pitchFamily="18" charset="2"/>
                </a:rPr>
                <a:t></a:t>
              </a:r>
              <a:r>
                <a:rPr kumimoji="0" lang="en-US" altLang="zh-CN" sz="2800" i="1" dirty="0">
                  <a:solidFill>
                    <a:srgbClr val="0000FF"/>
                  </a:solidFill>
                  <a:sym typeface="WP MathA" pitchFamily="2" charset="2"/>
                </a:rPr>
                <a:t> </a:t>
              </a:r>
              <a:r>
                <a:rPr kumimoji="0" lang="en-US" altLang="zh-CN" sz="2800" b="1" i="1" dirty="0">
                  <a:solidFill>
                    <a:srgbClr val="FF0000"/>
                  </a:solidFill>
                  <a:sym typeface="WP MathA" pitchFamily="2" charset="2"/>
                </a:rPr>
                <a:t>T </a:t>
              </a:r>
              <a:endParaRPr kumimoji="0" lang="en-US" altLang="zh-CN" sz="2800" b="1" i="1" dirty="0">
                <a:solidFill>
                  <a:srgbClr val="FF0000"/>
                </a:solidFill>
                <a:sym typeface="WP MathA" pitchFamily="2" charset="2"/>
              </a:endParaRPr>
            </a:p>
          </p:txBody>
        </p:sp>
        <p:sp>
          <p:nvSpPr>
            <p:cNvPr id="568326" name="Text Box 6"/>
            <p:cNvSpPr txBox="1">
              <a:spLocks noChangeArrowheads="1"/>
            </p:cNvSpPr>
            <p:nvPr/>
          </p:nvSpPr>
          <p:spPr bwMode="auto">
            <a:xfrm>
              <a:off x="2696" y="1203"/>
              <a:ext cx="1144" cy="329"/>
            </a:xfrm>
            <a:prstGeom prst="rect">
              <a:avLst/>
            </a:prstGeom>
            <a:noFill/>
            <a:ln w="9525" algn="ctr">
              <a:noFill/>
              <a:miter lim="800000"/>
            </a:ln>
            <a:effectLst/>
          </p:spPr>
          <p:txBody>
            <a:bodyPr>
              <a:spAutoFit/>
            </a:bodyPr>
            <a:lstStyle/>
            <a:p>
              <a:pPr eaLnBrk="0" hangingPunct="0">
                <a:spcBef>
                  <a:spcPct val="50000"/>
                </a:spcBef>
                <a:defRPr/>
              </a:pPr>
              <a:r>
                <a:rPr kumimoji="0" lang="en-US" altLang="zh-CN" sz="2800" i="1" dirty="0">
                  <a:solidFill>
                    <a:srgbClr val="0000FF"/>
                  </a:solidFill>
                </a:rPr>
                <a:t>V</a:t>
              </a:r>
              <a:r>
                <a:rPr kumimoji="0" lang="en-US" altLang="zh-CN" sz="2800" dirty="0">
                  <a:solidFill>
                    <a:srgbClr val="0000FF"/>
                  </a:solidFill>
                </a:rPr>
                <a:t> </a:t>
              </a:r>
              <a:r>
                <a:rPr kumimoji="0" lang="en-US" altLang="zh-CN" sz="2800" dirty="0">
                  <a:solidFill>
                    <a:srgbClr val="0000FF"/>
                  </a:solidFill>
                  <a:sym typeface="WP MathA" pitchFamily="2" charset="2"/>
                </a:rPr>
                <a:t>= </a:t>
              </a:r>
              <a:r>
                <a:rPr kumimoji="0" lang="en-US" altLang="zh-CN" sz="2800" i="1" dirty="0" err="1" smtClean="0">
                  <a:solidFill>
                    <a:srgbClr val="0000FF"/>
                  </a:solidFill>
                  <a:sym typeface="WP MathA" pitchFamily="2" charset="2"/>
                </a:rPr>
                <a:t>b</a:t>
              </a:r>
              <a:r>
                <a:rPr kumimoji="0" lang="en-US" altLang="zh-CN" sz="2800" b="1" i="1" dirty="0" err="1" smtClean="0">
                  <a:solidFill>
                    <a:srgbClr val="FF0000"/>
                  </a:solidFill>
                  <a:sym typeface="WP MathA" pitchFamily="2" charset="2"/>
                </a:rPr>
                <a:t>T</a:t>
              </a:r>
              <a:r>
                <a:rPr kumimoji="0" lang="en-US" altLang="zh-CN" sz="2800" dirty="0" smtClean="0">
                  <a:solidFill>
                    <a:srgbClr val="0000FF"/>
                  </a:solidFill>
                  <a:sym typeface="WP MathA" pitchFamily="2" charset="2"/>
                </a:rPr>
                <a:t> </a:t>
              </a:r>
              <a:endParaRPr kumimoji="0" lang="en-US" altLang="zh-CN" sz="2800" dirty="0">
                <a:solidFill>
                  <a:srgbClr val="0000FF"/>
                </a:solidFill>
                <a:sym typeface="WP MathA" pitchFamily="2" charset="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热力学温标</a:t>
            </a:r>
            <a:endParaRPr lang="zh-CN" altLang="en-US" b="1" dirty="0" smtClean="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890" name="页脚占位符 1"/>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98ABE915-CDC9-4E88-A4D2-2AF35FB29840}" type="slidenum">
              <a:rPr lang="zh-CN" altLang="en-US" sz="1400"/>
            </a:fld>
            <a:endParaRPr lang="en-US" altLang="zh-CN" sz="1400"/>
          </a:p>
        </p:txBody>
      </p:sp>
      <p:sp>
        <p:nvSpPr>
          <p:cNvPr id="37892" name="TextBox 4"/>
          <p:cNvSpPr txBox="1">
            <a:spLocks noChangeArrowheads="1"/>
          </p:cNvSpPr>
          <p:nvPr/>
        </p:nvSpPr>
        <p:spPr bwMode="auto">
          <a:xfrm>
            <a:off x="827585" y="1004237"/>
            <a:ext cx="669674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ea typeface="黑体" panose="02010609060101010101" pitchFamily="49" charset="-122"/>
                <a:cs typeface="Times New Roman" panose="02020603050405020304" pitchFamily="18" charset="0"/>
              </a:rPr>
              <a:t>将一定量的</a:t>
            </a:r>
            <a:r>
              <a:rPr lang="zh-CN" altLang="en-US" dirty="0" smtClean="0">
                <a:ea typeface="黑体" panose="02010609060101010101" pitchFamily="49" charset="-122"/>
                <a:cs typeface="Times New Roman" panose="02020603050405020304" pitchFamily="18" charset="0"/>
              </a:rPr>
              <a:t>气体</a:t>
            </a:r>
            <a:r>
              <a:rPr lang="zh-CN" altLang="en-US" dirty="0">
                <a:ea typeface="黑体" panose="02010609060101010101" pitchFamily="49" charset="-122"/>
                <a:cs typeface="Times New Roman" panose="02020603050405020304" pitchFamily="18" charset="0"/>
              </a:rPr>
              <a:t>放</a:t>
            </a:r>
            <a:r>
              <a:rPr lang="zh-CN" altLang="en-US" dirty="0" smtClean="0">
                <a:ea typeface="黑体" panose="02010609060101010101" pitchFamily="49" charset="-122"/>
                <a:cs typeface="Times New Roman" panose="02020603050405020304" pitchFamily="18" charset="0"/>
              </a:rPr>
              <a:t>在</a:t>
            </a:r>
            <a:r>
              <a:rPr lang="zh-CN" altLang="en-US" dirty="0">
                <a:ea typeface="黑体" panose="02010609060101010101" pitchFamily="49" charset="-122"/>
                <a:cs typeface="Times New Roman" panose="02020603050405020304" pitchFamily="18" charset="0"/>
              </a:rPr>
              <a:t>沸水（</a:t>
            </a:r>
            <a:r>
              <a:rPr lang="en-US" altLang="zh-CN" dirty="0">
                <a:ea typeface="黑体" panose="02010609060101010101" pitchFamily="49" charset="-122"/>
                <a:cs typeface="Times New Roman" panose="02020603050405020304" pitchFamily="18" charset="0"/>
              </a:rPr>
              <a:t>100ºC)</a:t>
            </a:r>
            <a:r>
              <a:rPr lang="zh-CN" altLang="en-US" dirty="0">
                <a:ea typeface="黑体" panose="02010609060101010101" pitchFamily="49" charset="-122"/>
                <a:cs typeface="Times New Roman" panose="02020603050405020304" pitchFamily="18" charset="0"/>
              </a:rPr>
              <a:t>中的体积</a:t>
            </a:r>
            <a:r>
              <a:rPr lang="en-US" altLang="zh-CN" dirty="0">
                <a:ea typeface="黑体" panose="02010609060101010101" pitchFamily="49" charset="-122"/>
                <a:cs typeface="Times New Roman" panose="02020603050405020304" pitchFamily="18" charset="0"/>
              </a:rPr>
              <a:t>V</a:t>
            </a:r>
            <a:r>
              <a:rPr lang="en-US" altLang="zh-CN" baseline="-25000" dirty="0">
                <a:ea typeface="黑体" panose="02010609060101010101" pitchFamily="49" charset="-122"/>
                <a:cs typeface="Times New Roman" panose="02020603050405020304" pitchFamily="18" charset="0"/>
              </a:rPr>
              <a:t>100</a:t>
            </a:r>
            <a:r>
              <a:rPr lang="en-US" altLang="zh-CN" dirty="0">
                <a:ea typeface="黑体" panose="02010609060101010101" pitchFamily="49" charset="-122"/>
                <a:cs typeface="Times New Roman" panose="02020603050405020304" pitchFamily="18" charset="0"/>
              </a:rPr>
              <a:t>, </a:t>
            </a:r>
            <a:r>
              <a:rPr lang="zh-CN" altLang="en-US" dirty="0">
                <a:ea typeface="黑体" panose="02010609060101010101" pitchFamily="49" charset="-122"/>
                <a:cs typeface="Times New Roman" panose="02020603050405020304" pitchFamily="18" charset="0"/>
              </a:rPr>
              <a:t>与冰水（</a:t>
            </a:r>
            <a:r>
              <a:rPr lang="en-US" altLang="zh-CN" dirty="0">
                <a:ea typeface="黑体" panose="02010609060101010101" pitchFamily="49" charset="-122"/>
                <a:cs typeface="Times New Roman" panose="02020603050405020304" pitchFamily="18" charset="0"/>
              </a:rPr>
              <a:t>0ºC)</a:t>
            </a:r>
            <a:r>
              <a:rPr lang="zh-CN" altLang="en-US" dirty="0">
                <a:ea typeface="黑体" panose="02010609060101010101" pitchFamily="49" charset="-122"/>
                <a:cs typeface="Times New Roman" panose="02020603050405020304" pitchFamily="18" charset="0"/>
              </a:rPr>
              <a:t>的体积</a:t>
            </a:r>
            <a:r>
              <a:rPr lang="en-US" altLang="zh-CN" dirty="0">
                <a:ea typeface="黑体" panose="02010609060101010101" pitchFamily="49" charset="-122"/>
                <a:cs typeface="Times New Roman" panose="02020603050405020304" pitchFamily="18" charset="0"/>
              </a:rPr>
              <a:t>V</a:t>
            </a:r>
            <a:r>
              <a:rPr lang="en-US" altLang="zh-CN" baseline="-25000" dirty="0">
                <a:ea typeface="黑体" panose="02010609060101010101" pitchFamily="49" charset="-122"/>
                <a:cs typeface="Times New Roman" panose="02020603050405020304" pitchFamily="18" charset="0"/>
              </a:rPr>
              <a:t>0</a:t>
            </a:r>
            <a:r>
              <a:rPr lang="zh-CN" altLang="en-US" baseline="-25000" dirty="0">
                <a:ea typeface="黑体" panose="02010609060101010101" pitchFamily="49" charset="-122"/>
                <a:cs typeface="Times New Roman" panose="02020603050405020304" pitchFamily="18" charset="0"/>
              </a:rPr>
              <a:t>，</a:t>
            </a:r>
            <a:r>
              <a:rPr lang="zh-CN" altLang="en-US" dirty="0">
                <a:ea typeface="黑体" panose="02010609060101010101" pitchFamily="49" charset="-122"/>
                <a:cs typeface="Times New Roman" panose="02020603050405020304" pitchFamily="18" charset="0"/>
              </a:rPr>
              <a:t>相比增加</a:t>
            </a:r>
            <a:r>
              <a:rPr lang="en-US" altLang="zh-CN" dirty="0">
                <a:ea typeface="黑体" panose="02010609060101010101" pitchFamily="49" charset="-122"/>
                <a:cs typeface="Times New Roman" panose="02020603050405020304" pitchFamily="18" charset="0"/>
              </a:rPr>
              <a:t>37%</a:t>
            </a:r>
            <a:r>
              <a:rPr lang="zh-CN" altLang="en-US" dirty="0">
                <a:ea typeface="黑体" panose="02010609060101010101" pitchFamily="49" charset="-122"/>
                <a:cs typeface="Times New Roman" panose="02020603050405020304" pitchFamily="18" charset="0"/>
              </a:rPr>
              <a:t>。</a:t>
            </a:r>
            <a:endParaRPr lang="zh-CN" altLang="en-US" dirty="0">
              <a:ea typeface="黑体" panose="02010609060101010101" pitchFamily="49" charset="-122"/>
              <a:cs typeface="Times New Roman" panose="02020603050405020304" pitchFamily="18" charset="0"/>
            </a:endParaRPr>
          </a:p>
        </p:txBody>
      </p:sp>
      <p:sp>
        <p:nvSpPr>
          <p:cNvPr id="6" name="Text Box 8"/>
          <p:cNvSpPr txBox="1">
            <a:spLocks noChangeArrowheads="1"/>
          </p:cNvSpPr>
          <p:nvPr/>
        </p:nvSpPr>
        <p:spPr bwMode="auto">
          <a:xfrm>
            <a:off x="71438" y="2297224"/>
            <a:ext cx="3519805" cy="398780"/>
          </a:xfrm>
          <a:prstGeom prst="rect">
            <a:avLst/>
          </a:prstGeom>
          <a:noFill/>
          <a:ln w="9525">
            <a:noFill/>
            <a:miter lim="800000"/>
          </a:ln>
          <a:effectLst/>
        </p:spPr>
        <p:txBody>
          <a:bodyPr wrap="none">
            <a:spAutoFit/>
          </a:bodyPr>
          <a:lstStyle/>
          <a:p>
            <a:pPr>
              <a:spcAft>
                <a:spcPct val="20000"/>
              </a:spcAft>
              <a:defRPr/>
            </a:pPr>
            <a:r>
              <a:rPr kumimoji="0" lang="en-US" altLang="zh-CN" sz="2000" dirty="0">
                <a:solidFill>
                  <a:srgbClr val="FF3300"/>
                </a:solidFill>
              </a:rPr>
              <a:t>    (</a:t>
            </a:r>
            <a:r>
              <a:rPr kumimoji="0" lang="en-US" altLang="zh-CN" sz="2000" i="1" dirty="0" err="1">
                <a:solidFill>
                  <a:srgbClr val="FF3300"/>
                </a:solidFill>
              </a:rPr>
              <a:t>V</a:t>
            </a:r>
            <a:r>
              <a:rPr kumimoji="0" lang="en-US" altLang="zh-CN" sz="2000" baseline="-25000" dirty="0" err="1">
                <a:solidFill>
                  <a:srgbClr val="FF3300"/>
                </a:solidFill>
              </a:rPr>
              <a:t>100</a:t>
            </a:r>
            <a:r>
              <a:rPr kumimoji="0" lang="en-US" altLang="zh-CN" sz="2000" dirty="0">
                <a:solidFill>
                  <a:srgbClr val="FF3300"/>
                </a:solidFill>
              </a:rPr>
              <a:t>-</a:t>
            </a:r>
            <a:r>
              <a:rPr kumimoji="0" lang="en-US" altLang="zh-CN" sz="2000" i="1" dirty="0">
                <a:solidFill>
                  <a:srgbClr val="FF3300"/>
                </a:solidFill>
              </a:rPr>
              <a:t> </a:t>
            </a:r>
            <a:r>
              <a:rPr kumimoji="0" lang="en-US" altLang="zh-CN" sz="2000" i="1" dirty="0" err="1">
                <a:solidFill>
                  <a:srgbClr val="FF3300"/>
                </a:solidFill>
              </a:rPr>
              <a:t>V</a:t>
            </a:r>
            <a:r>
              <a:rPr kumimoji="0" lang="en-US" altLang="zh-CN" sz="2000" baseline="-25000" dirty="0" err="1">
                <a:solidFill>
                  <a:srgbClr val="FF3300"/>
                </a:solidFill>
              </a:rPr>
              <a:t>0</a:t>
            </a:r>
            <a:r>
              <a:rPr kumimoji="0" lang="en-US" altLang="zh-CN" sz="2000" dirty="0">
                <a:solidFill>
                  <a:srgbClr val="FF3300"/>
                </a:solidFill>
              </a:rPr>
              <a:t> )</a:t>
            </a:r>
            <a:r>
              <a:rPr kumimoji="0" lang="en-US" altLang="zh-CN" sz="2000" dirty="0">
                <a:solidFill>
                  <a:srgbClr val="FF3300"/>
                </a:solidFill>
              </a:rPr>
              <a:t>/</a:t>
            </a:r>
            <a:r>
              <a:rPr kumimoji="0" lang="en-US" altLang="zh-CN" sz="2000" i="1" dirty="0" err="1">
                <a:solidFill>
                  <a:srgbClr val="FF3300"/>
                </a:solidFill>
              </a:rPr>
              <a:t>V</a:t>
            </a:r>
            <a:r>
              <a:rPr kumimoji="0" lang="en-US" altLang="zh-CN" sz="2000" baseline="-25000" dirty="0" err="1">
                <a:solidFill>
                  <a:srgbClr val="FF3300"/>
                </a:solidFill>
              </a:rPr>
              <a:t>0</a:t>
            </a:r>
            <a:r>
              <a:rPr kumimoji="0" lang="en-US" altLang="zh-CN" sz="2000" dirty="0">
                <a:solidFill>
                  <a:srgbClr val="FF3300"/>
                </a:solidFill>
              </a:rPr>
              <a:t>=0.366= 100/273</a:t>
            </a:r>
            <a:endParaRPr kumimoji="0" lang="en-US" altLang="zh-CN" sz="2000" dirty="0">
              <a:solidFill>
                <a:srgbClr val="FF3300"/>
              </a:solidFill>
            </a:endParaRPr>
          </a:p>
        </p:txBody>
      </p:sp>
      <p:sp>
        <p:nvSpPr>
          <p:cNvPr id="37894" name="下箭头 6"/>
          <p:cNvSpPr>
            <a:spLocks noChangeArrowheads="1"/>
          </p:cNvSpPr>
          <p:nvPr/>
        </p:nvSpPr>
        <p:spPr bwMode="auto">
          <a:xfrm>
            <a:off x="2282486" y="2661556"/>
            <a:ext cx="574675" cy="608012"/>
          </a:xfrm>
          <a:prstGeom prst="downArrow">
            <a:avLst>
              <a:gd name="adj1" fmla="val 50000"/>
              <a:gd name="adj2" fmla="val 50172"/>
            </a:avLst>
          </a:prstGeom>
          <a:solidFill>
            <a:srgbClr val="92D050"/>
          </a:solidFill>
          <a:ln>
            <a:noFill/>
          </a:ln>
          <a:extLs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Text Box 8"/>
          <p:cNvSpPr txBox="1">
            <a:spLocks noChangeArrowheads="1"/>
          </p:cNvSpPr>
          <p:nvPr/>
        </p:nvSpPr>
        <p:spPr bwMode="auto">
          <a:xfrm>
            <a:off x="936626" y="3233849"/>
            <a:ext cx="2228850" cy="398780"/>
          </a:xfrm>
          <a:prstGeom prst="rect">
            <a:avLst/>
          </a:prstGeom>
          <a:noFill/>
          <a:ln w="9525">
            <a:noFill/>
            <a:miter lim="800000"/>
          </a:ln>
          <a:effectLst/>
        </p:spPr>
        <p:txBody>
          <a:bodyPr wrap="none">
            <a:spAutoFit/>
          </a:bodyPr>
          <a:lstStyle/>
          <a:p>
            <a:pPr>
              <a:spcAft>
                <a:spcPct val="20000"/>
              </a:spcAft>
              <a:defRPr/>
            </a:pPr>
            <a:r>
              <a:rPr kumimoji="0" lang="en-US" altLang="zh-CN" sz="2000" dirty="0">
                <a:solidFill>
                  <a:srgbClr val="FF3300"/>
                </a:solidFill>
              </a:rPr>
              <a:t>    (</a:t>
            </a:r>
            <a:r>
              <a:rPr kumimoji="0" lang="en-US" altLang="zh-CN" sz="2000" i="1" dirty="0" err="1">
                <a:solidFill>
                  <a:srgbClr val="FF3300"/>
                </a:solidFill>
              </a:rPr>
              <a:t>V</a:t>
            </a:r>
            <a:r>
              <a:rPr kumimoji="0" lang="en-US" altLang="zh-CN" sz="2000" baseline="-25000" dirty="0" err="1">
                <a:solidFill>
                  <a:srgbClr val="FF3300"/>
                </a:solidFill>
              </a:rPr>
              <a:t>t</a:t>
            </a:r>
            <a:r>
              <a:rPr kumimoji="0" lang="en-US" altLang="zh-CN" sz="2000" dirty="0">
                <a:solidFill>
                  <a:srgbClr val="FF3300"/>
                </a:solidFill>
              </a:rPr>
              <a:t>-</a:t>
            </a:r>
            <a:r>
              <a:rPr kumimoji="0" lang="en-US" altLang="zh-CN" sz="2000" i="1" dirty="0">
                <a:solidFill>
                  <a:srgbClr val="FF3300"/>
                </a:solidFill>
              </a:rPr>
              <a:t> </a:t>
            </a:r>
            <a:r>
              <a:rPr kumimoji="0" lang="en-US" altLang="zh-CN" sz="2000" i="1" dirty="0" err="1">
                <a:solidFill>
                  <a:srgbClr val="FF3300"/>
                </a:solidFill>
              </a:rPr>
              <a:t>V</a:t>
            </a:r>
            <a:r>
              <a:rPr kumimoji="0" lang="en-US" altLang="zh-CN" sz="2000" baseline="-25000" dirty="0" err="1">
                <a:solidFill>
                  <a:srgbClr val="FF3300"/>
                </a:solidFill>
              </a:rPr>
              <a:t>0</a:t>
            </a:r>
            <a:r>
              <a:rPr kumimoji="0" lang="en-US" sz="2000" dirty="0">
                <a:solidFill>
                  <a:srgbClr val="FF3300"/>
                </a:solidFill>
              </a:rPr>
              <a:t>)</a:t>
            </a:r>
            <a:r>
              <a:rPr kumimoji="0" lang="en-US" altLang="zh-CN" sz="2000" dirty="0">
                <a:solidFill>
                  <a:srgbClr val="FF3300"/>
                </a:solidFill>
              </a:rPr>
              <a:t>/</a:t>
            </a:r>
            <a:r>
              <a:rPr kumimoji="0" lang="en-US" altLang="zh-CN" sz="2000" i="1" dirty="0" err="1">
                <a:solidFill>
                  <a:srgbClr val="FF3300"/>
                </a:solidFill>
              </a:rPr>
              <a:t>V</a:t>
            </a:r>
            <a:r>
              <a:rPr kumimoji="0" lang="en-US" altLang="zh-CN" sz="2000" baseline="-25000" dirty="0" err="1">
                <a:solidFill>
                  <a:srgbClr val="FF3300"/>
                </a:solidFill>
              </a:rPr>
              <a:t>0</a:t>
            </a:r>
            <a:r>
              <a:rPr kumimoji="0" lang="en-US" altLang="zh-CN" sz="2000" dirty="0">
                <a:solidFill>
                  <a:srgbClr val="FF3300"/>
                </a:solidFill>
              </a:rPr>
              <a:t>= t/273</a:t>
            </a:r>
            <a:endParaRPr kumimoji="0" lang="en-US" altLang="zh-CN" sz="2000" dirty="0">
              <a:solidFill>
                <a:srgbClr val="FF3300"/>
              </a:solidFill>
            </a:endParaRPr>
          </a:p>
        </p:txBody>
      </p:sp>
      <p:sp>
        <p:nvSpPr>
          <p:cNvPr id="37896" name="下箭头 8"/>
          <p:cNvSpPr>
            <a:spLocks noChangeArrowheads="1"/>
          </p:cNvSpPr>
          <p:nvPr/>
        </p:nvSpPr>
        <p:spPr bwMode="auto">
          <a:xfrm>
            <a:off x="2305051" y="3779100"/>
            <a:ext cx="574675" cy="608012"/>
          </a:xfrm>
          <a:prstGeom prst="downArrow">
            <a:avLst>
              <a:gd name="adj1" fmla="val 50000"/>
              <a:gd name="adj2" fmla="val 50172"/>
            </a:avLst>
          </a:prstGeom>
          <a:solidFill>
            <a:srgbClr val="92D050"/>
          </a:solidFill>
          <a:ln>
            <a:noFill/>
          </a:ln>
          <a:extLst>
            <a:ext uri="{91240B29-F687-4F45-9708-019B960494DF}">
              <a14:hiddenLine xmlns:a14="http://schemas.microsoft.com/office/drawing/2010/main" w="9525">
                <a:solidFill>
                  <a:srgbClr val="000000"/>
                </a:solidFill>
                <a:round/>
              </a14:hiddenLine>
            </a:ext>
          </a:extLst>
        </p:spPr>
        <p:txBody>
          <a:bodyPr lIns="90000" tIns="46800" rIns="90000" bIns="46800">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Text Box 8"/>
          <p:cNvSpPr txBox="1">
            <a:spLocks noChangeArrowheads="1"/>
          </p:cNvSpPr>
          <p:nvPr/>
        </p:nvSpPr>
        <p:spPr bwMode="auto">
          <a:xfrm>
            <a:off x="1512888" y="4457811"/>
            <a:ext cx="2084388" cy="400050"/>
          </a:xfrm>
          <a:prstGeom prst="rect">
            <a:avLst/>
          </a:prstGeom>
          <a:noFill/>
          <a:ln w="9525">
            <a:noFill/>
            <a:miter lim="800000"/>
          </a:ln>
          <a:effectLst/>
        </p:spPr>
        <p:txBody>
          <a:bodyPr wrap="none">
            <a:spAutoFit/>
          </a:bodyPr>
          <a:lstStyle/>
          <a:p>
            <a:pPr>
              <a:spcAft>
                <a:spcPct val="20000"/>
              </a:spcAft>
              <a:defRPr/>
            </a:pPr>
            <a:r>
              <a:rPr kumimoji="0" lang="en-US" altLang="zh-CN" sz="2000" dirty="0">
                <a:solidFill>
                  <a:srgbClr val="FF3300"/>
                </a:solidFill>
              </a:rPr>
              <a:t>    </a:t>
            </a:r>
            <a:r>
              <a:rPr kumimoji="0" lang="en-US" altLang="zh-CN" sz="2000" i="1" dirty="0" err="1">
                <a:solidFill>
                  <a:srgbClr val="FF3300"/>
                </a:solidFill>
              </a:rPr>
              <a:t>V</a:t>
            </a:r>
            <a:r>
              <a:rPr kumimoji="0" lang="en-US" altLang="zh-CN" sz="2000" baseline="-25000" dirty="0" err="1">
                <a:solidFill>
                  <a:srgbClr val="FF3300"/>
                </a:solidFill>
              </a:rPr>
              <a:t>t</a:t>
            </a:r>
            <a:r>
              <a:rPr kumimoji="0" lang="en-US" altLang="zh-CN" sz="2000" dirty="0">
                <a:solidFill>
                  <a:srgbClr val="FF3300"/>
                </a:solidFill>
              </a:rPr>
              <a:t>/</a:t>
            </a:r>
            <a:r>
              <a:rPr kumimoji="0" lang="en-US" altLang="zh-CN" sz="2000" i="1" dirty="0" err="1">
                <a:solidFill>
                  <a:srgbClr val="FF3300"/>
                </a:solidFill>
              </a:rPr>
              <a:t>V</a:t>
            </a:r>
            <a:r>
              <a:rPr kumimoji="0" lang="en-US" altLang="zh-CN" sz="2000" baseline="-25000" dirty="0" err="1">
                <a:solidFill>
                  <a:srgbClr val="FF3300"/>
                </a:solidFill>
              </a:rPr>
              <a:t>0</a:t>
            </a:r>
            <a:r>
              <a:rPr kumimoji="0" lang="en-US" altLang="zh-CN" sz="2000" dirty="0">
                <a:solidFill>
                  <a:srgbClr val="FF3300"/>
                </a:solidFill>
              </a:rPr>
              <a:t>= 1+ t/273</a:t>
            </a:r>
            <a:endParaRPr kumimoji="0" lang="en-US" altLang="zh-CN" sz="2000" dirty="0">
              <a:solidFill>
                <a:srgbClr val="FF3300"/>
              </a:solidFill>
            </a:endParaRPr>
          </a:p>
        </p:txBody>
      </p:sp>
      <p:sp>
        <p:nvSpPr>
          <p:cNvPr id="11" name="Text Box 8"/>
          <p:cNvSpPr txBox="1">
            <a:spLocks noChangeArrowheads="1"/>
          </p:cNvSpPr>
          <p:nvPr/>
        </p:nvSpPr>
        <p:spPr bwMode="auto">
          <a:xfrm>
            <a:off x="1512888" y="5289661"/>
            <a:ext cx="1872629" cy="400110"/>
          </a:xfrm>
          <a:prstGeom prst="rect">
            <a:avLst/>
          </a:prstGeom>
          <a:noFill/>
          <a:ln w="9525">
            <a:noFill/>
            <a:miter lim="800000"/>
          </a:ln>
          <a:effectLst/>
        </p:spPr>
        <p:txBody>
          <a:bodyPr wrap="none">
            <a:spAutoFit/>
          </a:bodyPr>
          <a:lstStyle/>
          <a:p>
            <a:pPr>
              <a:spcAft>
                <a:spcPct val="20000"/>
              </a:spcAft>
              <a:defRPr/>
            </a:pPr>
            <a:r>
              <a:rPr kumimoji="0" lang="en-US" altLang="zh-CN" sz="2000" dirty="0">
                <a:solidFill>
                  <a:srgbClr val="FF3300"/>
                </a:solidFill>
              </a:rPr>
              <a:t>    </a:t>
            </a:r>
            <a:r>
              <a:rPr kumimoji="0" lang="en-US" altLang="zh-CN" sz="2000" i="1" dirty="0">
                <a:solidFill>
                  <a:srgbClr val="FF3300"/>
                </a:solidFill>
              </a:rPr>
              <a:t>V</a:t>
            </a:r>
            <a:r>
              <a:rPr kumimoji="0" lang="en-US" altLang="zh-CN" sz="2000" dirty="0">
                <a:solidFill>
                  <a:srgbClr val="FF3300"/>
                </a:solidFill>
              </a:rPr>
              <a:t>/</a:t>
            </a:r>
            <a:r>
              <a:rPr kumimoji="0" lang="en-US" altLang="zh-CN" sz="2000" i="1" dirty="0">
                <a:solidFill>
                  <a:srgbClr val="FF3300"/>
                </a:solidFill>
              </a:rPr>
              <a:t>T</a:t>
            </a:r>
            <a:r>
              <a:rPr kumimoji="0" lang="en-US" altLang="zh-CN" sz="2000" dirty="0">
                <a:solidFill>
                  <a:srgbClr val="FF3300"/>
                </a:solidFill>
              </a:rPr>
              <a:t>= constant</a:t>
            </a:r>
            <a:endParaRPr kumimoji="0" lang="en-US" altLang="zh-CN" sz="2000" dirty="0">
              <a:solidFill>
                <a:srgbClr val="FF3300"/>
              </a:solidFill>
            </a:endParaRPr>
          </a:p>
        </p:txBody>
      </p:sp>
      <p:pic>
        <p:nvPicPr>
          <p:cNvPr id="3789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40201" y="2305161"/>
            <a:ext cx="4411662"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0" name="TextBox 12"/>
          <p:cNvSpPr txBox="1">
            <a:spLocks noChangeArrowheads="1"/>
          </p:cNvSpPr>
          <p:nvPr/>
        </p:nvSpPr>
        <p:spPr bwMode="auto">
          <a:xfrm>
            <a:off x="992505" y="5949315"/>
            <a:ext cx="4843463" cy="461962"/>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dirty="0">
                <a:solidFill>
                  <a:schemeClr val="bg1"/>
                </a:solidFill>
              </a:rPr>
              <a:t>T: </a:t>
            </a:r>
            <a:r>
              <a:rPr lang="zh-CN" altLang="en-US" dirty="0">
                <a:solidFill>
                  <a:schemeClr val="bg1"/>
                </a:solidFill>
              </a:rPr>
              <a:t>热力学温标，</a:t>
            </a:r>
            <a:r>
              <a:rPr lang="zh-CN" altLang="en-US" i="1" dirty="0">
                <a:solidFill>
                  <a:schemeClr val="bg1"/>
                </a:solidFill>
              </a:rPr>
              <a:t> </a:t>
            </a:r>
            <a:r>
              <a:rPr lang="en-US" altLang="zh-CN" i="1" dirty="0">
                <a:solidFill>
                  <a:schemeClr val="bg1"/>
                </a:solidFill>
              </a:rPr>
              <a:t>T/K</a:t>
            </a:r>
            <a:r>
              <a:rPr lang="en-US" altLang="zh-CN" dirty="0">
                <a:solidFill>
                  <a:schemeClr val="bg1"/>
                </a:solidFill>
              </a:rPr>
              <a:t>=</a:t>
            </a:r>
            <a:r>
              <a:rPr lang="en-US" altLang="zh-CN" i="1" dirty="0">
                <a:solidFill>
                  <a:schemeClr val="bg1"/>
                </a:solidFill>
              </a:rPr>
              <a:t> t/</a:t>
            </a:r>
            <a:r>
              <a:rPr lang="en-US" altLang="zh-CN" dirty="0">
                <a:solidFill>
                  <a:schemeClr val="bg1"/>
                </a:solidFill>
                <a:cs typeface="Times New Roman" panose="02020603050405020304" pitchFamily="18" charset="0"/>
              </a:rPr>
              <a:t>º</a:t>
            </a:r>
            <a:r>
              <a:rPr lang="en-US" altLang="zh-CN" i="1" dirty="0">
                <a:solidFill>
                  <a:schemeClr val="bg1"/>
                </a:solidFill>
              </a:rPr>
              <a:t>C + 273.15</a:t>
            </a:r>
            <a:endParaRPr lang="en-US" altLang="zh-CN" i="1" dirty="0">
              <a:solidFill>
                <a:schemeClr val="bg1"/>
              </a:solidFill>
            </a:endParaRPr>
          </a:p>
        </p:txBody>
      </p:sp>
      <p:sp>
        <p:nvSpPr>
          <p:cNvPr id="37901" name="矩形 13"/>
          <p:cNvSpPr>
            <a:spLocks noChangeArrowheads="1"/>
          </p:cNvSpPr>
          <p:nvPr/>
        </p:nvSpPr>
        <p:spPr bwMode="auto">
          <a:xfrm>
            <a:off x="5796508" y="5949315"/>
            <a:ext cx="1808162" cy="461962"/>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dirty="0">
                <a:solidFill>
                  <a:schemeClr val="bg1"/>
                </a:solidFill>
              </a:rPr>
              <a:t>K: </a:t>
            </a:r>
            <a:r>
              <a:rPr lang="zh-CN" altLang="en-US" dirty="0">
                <a:solidFill>
                  <a:schemeClr val="bg1"/>
                </a:solidFill>
              </a:rPr>
              <a:t>温标单位</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9592" y="5360231"/>
            <a:ext cx="7200800" cy="576064"/>
          </a:xfrm>
          <a:prstGeom prst="rect">
            <a:avLst/>
          </a:prstGeom>
          <a:solidFill>
            <a:schemeClr val="bg1">
              <a:lumMod val="95000"/>
            </a:schemeClr>
          </a:solidFill>
        </p:spPr>
        <p:txBody>
          <a:bodyPr wrap="square" rtlCol="0" anchor="ctr">
            <a:spAutoFit/>
          </a:bodyPr>
          <a:lstStyle/>
          <a:p>
            <a:pPr marL="663575" indent="-663575" algn="ctr">
              <a:lnSpc>
                <a:spcPct val="120000"/>
              </a:lnSpc>
            </a:pPr>
            <a:endParaRPr lang="zh-CN" altLang="en-US" sz="2800" dirty="0" smtClean="0">
              <a:solidFill>
                <a:schemeClr val="accent6">
                  <a:lumMod val="50000"/>
                </a:schemeClr>
              </a:solidFill>
              <a:ea typeface="楷体" panose="02010609060101010101" pitchFamily="49" charset="-122"/>
              <a:cs typeface="Times New Roman" panose="02020603050405020304" pitchFamily="18" charset="0"/>
            </a:endParaRPr>
          </a:p>
        </p:txBody>
      </p:sp>
      <p:sp>
        <p:nvSpPr>
          <p:cNvPr id="570370" name="Text Box 2"/>
          <p:cNvSpPr txBox="1">
            <a:spLocks noChangeArrowheads="1"/>
          </p:cNvSpPr>
          <p:nvPr/>
        </p:nvSpPr>
        <p:spPr bwMode="auto">
          <a:xfrm>
            <a:off x="823432" y="1174470"/>
            <a:ext cx="8208962" cy="4185761"/>
          </a:xfrm>
          <a:prstGeom prst="rect">
            <a:avLst/>
          </a:prstGeom>
          <a:noFill/>
          <a:ln w="9525">
            <a:noFill/>
            <a:miter lim="800000"/>
          </a:ln>
          <a:effectLst/>
        </p:spPr>
        <p:txBody>
          <a:bodyPr>
            <a:spAutoFit/>
          </a:bodyPr>
          <a:lstStyle/>
          <a:p>
            <a:pPr>
              <a:lnSpc>
                <a:spcPct val="120000"/>
              </a:lnSpc>
              <a:defRPr/>
            </a:pPr>
            <a:r>
              <a:rPr kumimoji="0" lang="zh-CN" altLang="en-US" sz="2400" dirty="0" smtClean="0">
                <a:ea typeface="黑体" panose="02010609060101010101" pitchFamily="49" charset="-122"/>
                <a:cs typeface="Times New Roman" panose="02020603050405020304" pitchFamily="18" charset="0"/>
              </a:rPr>
              <a:t>将</a:t>
            </a:r>
            <a:r>
              <a:rPr kumimoji="0" lang="zh-CN" altLang="en-US" sz="2400" dirty="0">
                <a:ea typeface="黑体" panose="02010609060101010101" pitchFamily="49" charset="-122"/>
                <a:cs typeface="Times New Roman" panose="02020603050405020304" pitchFamily="18" charset="0"/>
              </a:rPr>
              <a:t>从</a:t>
            </a:r>
            <a:r>
              <a:rPr kumimoji="0" lang="en-US" altLang="zh-CN" sz="2400" i="1" dirty="0" err="1">
                <a:solidFill>
                  <a:srgbClr val="FF00FF"/>
                </a:solidFill>
                <a:ea typeface="黑体" panose="02010609060101010101" pitchFamily="49" charset="-122"/>
                <a:cs typeface="Times New Roman" panose="02020603050405020304" pitchFamily="18" charset="0"/>
              </a:rPr>
              <a:t>p</a:t>
            </a:r>
            <a:r>
              <a:rPr kumimoji="0" lang="en-US" altLang="zh-CN" sz="2400" baseline="-25000" dirty="0" err="1">
                <a:solidFill>
                  <a:srgbClr val="FF00FF"/>
                </a:solidFill>
                <a:ea typeface="黑体" panose="02010609060101010101" pitchFamily="49" charset="-122"/>
                <a:cs typeface="Times New Roman" panose="02020603050405020304" pitchFamily="18" charset="0"/>
              </a:rPr>
              <a:t>1</a:t>
            </a:r>
            <a:r>
              <a:rPr kumimoji="0" lang="en-US" altLang="zh-CN" sz="2400" dirty="0">
                <a:ea typeface="黑体" panose="02010609060101010101" pitchFamily="49" charset="-122"/>
                <a:cs typeface="Times New Roman" panose="02020603050405020304" pitchFamily="18" charset="0"/>
              </a:rPr>
              <a:t>, </a:t>
            </a:r>
            <a:r>
              <a:rPr kumimoji="0" lang="en-US" altLang="zh-CN" sz="2400" i="1" dirty="0" err="1">
                <a:solidFill>
                  <a:srgbClr val="FF00FF"/>
                </a:solidFill>
                <a:ea typeface="黑体" panose="02010609060101010101" pitchFamily="49" charset="-122"/>
                <a:cs typeface="Times New Roman" panose="02020603050405020304" pitchFamily="18" charset="0"/>
              </a:rPr>
              <a:t>V</a:t>
            </a:r>
            <a:r>
              <a:rPr kumimoji="0" lang="en-US" altLang="zh-CN" sz="2400" baseline="-25000" dirty="0" err="1">
                <a:solidFill>
                  <a:srgbClr val="FF00FF"/>
                </a:solidFill>
                <a:ea typeface="黑体" panose="02010609060101010101" pitchFamily="49" charset="-122"/>
                <a:cs typeface="Times New Roman" panose="02020603050405020304" pitchFamily="18" charset="0"/>
              </a:rPr>
              <a:t>1</a:t>
            </a:r>
            <a:r>
              <a:rPr kumimoji="0" lang="en-US" altLang="zh-CN" sz="2400" dirty="0">
                <a:ea typeface="黑体" panose="02010609060101010101" pitchFamily="49" charset="-122"/>
                <a:cs typeface="Times New Roman" panose="02020603050405020304" pitchFamily="18" charset="0"/>
              </a:rPr>
              <a:t>, </a:t>
            </a:r>
            <a:r>
              <a:rPr kumimoji="0" lang="en-US" altLang="zh-CN" sz="2400" i="1" dirty="0" err="1">
                <a:solidFill>
                  <a:srgbClr val="FF00FF"/>
                </a:solidFill>
                <a:ea typeface="黑体" panose="02010609060101010101" pitchFamily="49" charset="-122"/>
                <a:cs typeface="Times New Roman" panose="02020603050405020304" pitchFamily="18" charset="0"/>
              </a:rPr>
              <a:t>T</a:t>
            </a:r>
            <a:r>
              <a:rPr kumimoji="0" lang="en-US" altLang="zh-CN" sz="2400" baseline="-25000" dirty="0" err="1">
                <a:solidFill>
                  <a:srgbClr val="FF00FF"/>
                </a:solidFill>
                <a:ea typeface="黑体" panose="02010609060101010101" pitchFamily="49" charset="-122"/>
                <a:cs typeface="Times New Roman" panose="02020603050405020304" pitchFamily="18" charset="0"/>
              </a:rPr>
              <a:t>1</a:t>
            </a:r>
            <a:r>
              <a:rPr kumimoji="0" lang="en-US" altLang="zh-CN" sz="2400" dirty="0">
                <a:solidFill>
                  <a:srgbClr val="FF00FF"/>
                </a:solidFill>
                <a:ea typeface="黑体" panose="02010609060101010101" pitchFamily="49" charset="-122"/>
                <a:cs typeface="Times New Roman" panose="02020603050405020304" pitchFamily="18" charset="0"/>
              </a:rPr>
              <a:t> </a:t>
            </a:r>
            <a:r>
              <a:rPr kumimoji="0" lang="zh-CN" altLang="en-US" sz="2400" dirty="0">
                <a:ea typeface="黑体" panose="02010609060101010101" pitchFamily="49" charset="-122"/>
                <a:cs typeface="Times New Roman" panose="02020603050405020304" pitchFamily="18" charset="0"/>
              </a:rPr>
              <a:t>到</a:t>
            </a:r>
            <a:r>
              <a:rPr kumimoji="0" lang="en-US" altLang="zh-CN" sz="2400" i="1" dirty="0" err="1">
                <a:solidFill>
                  <a:srgbClr val="FF00FF"/>
                </a:solidFill>
                <a:ea typeface="黑体" panose="02010609060101010101" pitchFamily="49" charset="-122"/>
                <a:cs typeface="Times New Roman" panose="02020603050405020304" pitchFamily="18" charset="0"/>
              </a:rPr>
              <a:t>p</a:t>
            </a:r>
            <a:r>
              <a:rPr kumimoji="0" lang="en-US" altLang="zh-CN" sz="2400" baseline="-25000" dirty="0" err="1">
                <a:solidFill>
                  <a:srgbClr val="FF00FF"/>
                </a:solidFill>
                <a:ea typeface="黑体" panose="02010609060101010101" pitchFamily="49" charset="-122"/>
                <a:cs typeface="Times New Roman" panose="02020603050405020304" pitchFamily="18" charset="0"/>
              </a:rPr>
              <a:t>2</a:t>
            </a:r>
            <a:r>
              <a:rPr kumimoji="0" lang="en-US" altLang="zh-CN" sz="2400" dirty="0">
                <a:ea typeface="黑体" panose="02010609060101010101" pitchFamily="49" charset="-122"/>
                <a:cs typeface="Times New Roman" panose="02020603050405020304" pitchFamily="18" charset="0"/>
              </a:rPr>
              <a:t>, </a:t>
            </a:r>
            <a:r>
              <a:rPr kumimoji="0" lang="en-US" altLang="zh-CN" sz="2400" i="1" dirty="0" err="1">
                <a:solidFill>
                  <a:srgbClr val="FF00FF"/>
                </a:solidFill>
                <a:ea typeface="黑体" panose="02010609060101010101" pitchFamily="49" charset="-122"/>
                <a:cs typeface="Times New Roman" panose="02020603050405020304" pitchFamily="18" charset="0"/>
              </a:rPr>
              <a:t>V</a:t>
            </a:r>
            <a:r>
              <a:rPr kumimoji="0" lang="en-US" altLang="zh-CN" sz="2400" baseline="-25000" dirty="0" err="1">
                <a:solidFill>
                  <a:srgbClr val="FF00FF"/>
                </a:solidFill>
                <a:ea typeface="黑体" panose="02010609060101010101" pitchFamily="49" charset="-122"/>
                <a:cs typeface="Times New Roman" panose="02020603050405020304" pitchFamily="18" charset="0"/>
              </a:rPr>
              <a:t>2</a:t>
            </a:r>
            <a:r>
              <a:rPr kumimoji="0" lang="en-US" altLang="zh-CN" sz="2400" dirty="0">
                <a:ea typeface="黑体" panose="02010609060101010101" pitchFamily="49" charset="-122"/>
                <a:cs typeface="Times New Roman" panose="02020603050405020304" pitchFamily="18" charset="0"/>
              </a:rPr>
              <a:t>, </a:t>
            </a:r>
            <a:r>
              <a:rPr kumimoji="0" lang="en-US" altLang="zh-CN" sz="2400" i="1" dirty="0" err="1">
                <a:solidFill>
                  <a:srgbClr val="FF00FF"/>
                </a:solidFill>
                <a:ea typeface="黑体" panose="02010609060101010101" pitchFamily="49" charset="-122"/>
                <a:cs typeface="Times New Roman" panose="02020603050405020304" pitchFamily="18" charset="0"/>
              </a:rPr>
              <a:t>T</a:t>
            </a:r>
            <a:r>
              <a:rPr kumimoji="0" lang="en-US" altLang="zh-CN" sz="2400" baseline="-25000" dirty="0" err="1">
                <a:solidFill>
                  <a:srgbClr val="FF00FF"/>
                </a:solidFill>
                <a:ea typeface="黑体" panose="02010609060101010101" pitchFamily="49" charset="-122"/>
                <a:cs typeface="Times New Roman" panose="02020603050405020304" pitchFamily="18" charset="0"/>
              </a:rPr>
              <a:t>2</a:t>
            </a:r>
            <a:r>
              <a:rPr kumimoji="0" lang="zh-CN" altLang="en-US" sz="2400" dirty="0">
                <a:ea typeface="黑体" panose="02010609060101010101" pitchFamily="49" charset="-122"/>
                <a:cs typeface="Times New Roman" panose="02020603050405020304" pitchFamily="18" charset="0"/>
              </a:rPr>
              <a:t>的过程分解为</a:t>
            </a:r>
            <a:r>
              <a:rPr kumimoji="0" lang="en-US" altLang="zh-CN" sz="2400" dirty="0">
                <a:solidFill>
                  <a:srgbClr val="FF0000"/>
                </a:solidFill>
                <a:ea typeface="黑体" panose="02010609060101010101" pitchFamily="49" charset="-122"/>
                <a:cs typeface="Times New Roman" panose="02020603050405020304" pitchFamily="18" charset="0"/>
              </a:rPr>
              <a:t>2</a:t>
            </a:r>
            <a:r>
              <a:rPr kumimoji="0" lang="zh-CN" altLang="en-US" sz="2400" dirty="0">
                <a:solidFill>
                  <a:srgbClr val="FF0000"/>
                </a:solidFill>
                <a:ea typeface="黑体" panose="02010609060101010101" pitchFamily="49" charset="-122"/>
                <a:cs typeface="Times New Roman" panose="02020603050405020304" pitchFamily="18" charset="0"/>
              </a:rPr>
              <a:t>个步骤</a:t>
            </a:r>
            <a:r>
              <a:rPr kumimoji="0" lang="zh-CN" altLang="en-US" sz="2000" dirty="0"/>
              <a:t>：</a:t>
            </a:r>
            <a:endParaRPr kumimoji="0" lang="zh-CN" altLang="en-US" sz="2000" dirty="0"/>
          </a:p>
          <a:p>
            <a:pPr>
              <a:lnSpc>
                <a:spcPct val="120000"/>
              </a:lnSpc>
              <a:spcBef>
                <a:spcPct val="50000"/>
              </a:spcBef>
              <a:defRPr/>
            </a:pPr>
            <a:r>
              <a:rPr lang="zh-CN" altLang="en-US" sz="2400" dirty="0">
                <a:ea typeface="黑体" panose="02010609060101010101" pitchFamily="49" charset="-122"/>
                <a:cs typeface="Times New Roman" panose="02020603050405020304" pitchFamily="18" charset="0"/>
              </a:rPr>
              <a:t>        </a:t>
            </a:r>
            <a:r>
              <a:rPr lang="en-US" altLang="zh-CN" sz="2400" dirty="0">
                <a:ea typeface="黑体" panose="02010609060101010101" pitchFamily="49" charset="-122"/>
                <a:cs typeface="Times New Roman" panose="02020603050405020304" pitchFamily="18" charset="0"/>
              </a:rPr>
              <a:t>(1) </a:t>
            </a:r>
            <a:r>
              <a:rPr lang="zh-CN" altLang="en-US" sz="2400" dirty="0">
                <a:ea typeface="黑体" panose="02010609060101010101" pitchFamily="49" charset="-122"/>
                <a:cs typeface="Times New Roman" panose="02020603050405020304" pitchFamily="18" charset="0"/>
              </a:rPr>
              <a:t>等温变化：从</a:t>
            </a:r>
            <a:r>
              <a:rPr lang="en-US" altLang="zh-CN" sz="2400" i="1" dirty="0" err="1">
                <a:ea typeface="黑体" panose="02010609060101010101" pitchFamily="49" charset="-122"/>
                <a:cs typeface="Times New Roman" panose="02020603050405020304" pitchFamily="18" charset="0"/>
              </a:rPr>
              <a:t>p</a:t>
            </a:r>
            <a:r>
              <a:rPr lang="en-US" altLang="zh-CN" sz="2400" baseline="-25000" dirty="0" err="1">
                <a:ea typeface="黑体" panose="02010609060101010101" pitchFamily="49" charset="-122"/>
                <a:cs typeface="Times New Roman" panose="02020603050405020304" pitchFamily="18" charset="0"/>
              </a:rPr>
              <a:t>1</a:t>
            </a:r>
            <a:r>
              <a:rPr lang="en-US" altLang="zh-CN" sz="2400" dirty="0">
                <a:ea typeface="黑体" panose="02010609060101010101" pitchFamily="49" charset="-122"/>
                <a:cs typeface="Times New Roman" panose="02020603050405020304" pitchFamily="18" charset="0"/>
              </a:rPr>
              <a:t>, </a:t>
            </a:r>
            <a:r>
              <a:rPr lang="en-US" altLang="zh-CN" sz="2400" i="1" dirty="0" err="1">
                <a:ea typeface="黑体" panose="02010609060101010101" pitchFamily="49" charset="-122"/>
                <a:cs typeface="Times New Roman" panose="02020603050405020304" pitchFamily="18" charset="0"/>
              </a:rPr>
              <a:t>V</a:t>
            </a:r>
            <a:r>
              <a:rPr lang="en-US" altLang="zh-CN" sz="2400" baseline="-25000" dirty="0" err="1">
                <a:ea typeface="黑体" panose="02010609060101010101" pitchFamily="49" charset="-122"/>
                <a:cs typeface="Times New Roman" panose="02020603050405020304" pitchFamily="18" charset="0"/>
              </a:rPr>
              <a:t>1</a:t>
            </a:r>
            <a:r>
              <a:rPr lang="en-US" altLang="zh-CN" sz="2400" dirty="0">
                <a:ea typeface="黑体" panose="02010609060101010101" pitchFamily="49" charset="-122"/>
                <a:cs typeface="Times New Roman" panose="02020603050405020304" pitchFamily="18" charset="0"/>
              </a:rPr>
              <a:t>, </a:t>
            </a:r>
            <a:r>
              <a:rPr lang="en-US" altLang="zh-CN" sz="2400" i="1" dirty="0" err="1">
                <a:ea typeface="黑体" panose="02010609060101010101" pitchFamily="49" charset="-122"/>
                <a:cs typeface="Times New Roman" panose="02020603050405020304" pitchFamily="18" charset="0"/>
              </a:rPr>
              <a:t>T</a:t>
            </a:r>
            <a:r>
              <a:rPr lang="en-US" altLang="zh-CN" sz="2400" baseline="-25000" dirty="0" err="1">
                <a:ea typeface="黑体" panose="02010609060101010101" pitchFamily="49" charset="-122"/>
                <a:cs typeface="Times New Roman" panose="02020603050405020304" pitchFamily="18" charset="0"/>
              </a:rPr>
              <a:t>1</a:t>
            </a:r>
            <a:r>
              <a:rPr lang="en-US" altLang="zh-CN" sz="2400" dirty="0">
                <a:ea typeface="黑体" panose="02010609060101010101" pitchFamily="49" charset="-122"/>
                <a:cs typeface="Times New Roman" panose="02020603050405020304" pitchFamily="18" charset="0"/>
              </a:rPr>
              <a:t> </a:t>
            </a:r>
            <a:r>
              <a:rPr lang="zh-CN" altLang="en-US" sz="2400" dirty="0">
                <a:ea typeface="黑体" panose="02010609060101010101" pitchFamily="49" charset="-122"/>
                <a:cs typeface="Times New Roman" panose="02020603050405020304" pitchFamily="18" charset="0"/>
              </a:rPr>
              <a:t>到</a:t>
            </a:r>
            <a:r>
              <a:rPr lang="en-US" altLang="zh-CN" sz="2400" i="1" dirty="0" err="1">
                <a:ea typeface="黑体" panose="02010609060101010101" pitchFamily="49" charset="-122"/>
                <a:cs typeface="Times New Roman" panose="02020603050405020304" pitchFamily="18" charset="0"/>
              </a:rPr>
              <a:t>p</a:t>
            </a:r>
            <a:r>
              <a:rPr lang="en-US" altLang="zh-CN" sz="2400" baseline="-25000" dirty="0" err="1">
                <a:ea typeface="黑体" panose="02010609060101010101" pitchFamily="49" charset="-122"/>
                <a:cs typeface="Times New Roman" panose="02020603050405020304" pitchFamily="18" charset="0"/>
              </a:rPr>
              <a:t>2</a:t>
            </a:r>
            <a:r>
              <a:rPr lang="en-US" altLang="zh-CN" sz="2400" dirty="0">
                <a:ea typeface="黑体" panose="02010609060101010101" pitchFamily="49" charset="-122"/>
                <a:cs typeface="Times New Roman" panose="02020603050405020304" pitchFamily="18" charset="0"/>
              </a:rPr>
              <a:t>, </a:t>
            </a:r>
            <a:r>
              <a:rPr lang="en-US" altLang="zh-CN" sz="2400" b="1" i="1" dirty="0">
                <a:solidFill>
                  <a:srgbClr val="FF0000"/>
                </a:solidFill>
                <a:ea typeface="黑体" panose="02010609060101010101" pitchFamily="49" charset="-122"/>
                <a:cs typeface="Times New Roman" panose="02020603050405020304" pitchFamily="18" charset="0"/>
              </a:rPr>
              <a:t>V</a:t>
            </a:r>
            <a:r>
              <a:rPr lang="en-US" altLang="zh-CN" sz="2400" b="1" dirty="0">
                <a:solidFill>
                  <a:srgbClr val="FF0000"/>
                </a:solidFill>
                <a:ea typeface="黑体" panose="02010609060101010101" pitchFamily="49" charset="-122"/>
                <a:cs typeface="Times New Roman" panose="02020603050405020304" pitchFamily="18" charset="0"/>
              </a:rPr>
              <a:t>’</a:t>
            </a:r>
            <a:r>
              <a:rPr lang="en-US" altLang="zh-CN" sz="2400" dirty="0">
                <a:ea typeface="黑体" panose="02010609060101010101" pitchFamily="49" charset="-122"/>
                <a:cs typeface="Times New Roman" panose="02020603050405020304" pitchFamily="18" charset="0"/>
              </a:rPr>
              <a:t>, </a:t>
            </a:r>
            <a:r>
              <a:rPr lang="en-US" altLang="zh-CN" sz="2400" i="1" dirty="0" err="1">
                <a:ea typeface="黑体" panose="02010609060101010101" pitchFamily="49" charset="-122"/>
                <a:cs typeface="Times New Roman" panose="02020603050405020304" pitchFamily="18" charset="0"/>
              </a:rPr>
              <a:t>T</a:t>
            </a:r>
            <a:r>
              <a:rPr lang="en-US" altLang="zh-CN" sz="2400" baseline="-25000" dirty="0" err="1">
                <a:ea typeface="黑体" panose="02010609060101010101" pitchFamily="49" charset="-122"/>
                <a:cs typeface="Times New Roman" panose="02020603050405020304" pitchFamily="18" charset="0"/>
              </a:rPr>
              <a:t>1</a:t>
            </a:r>
            <a:endParaRPr lang="en-US" altLang="zh-CN" sz="2400" baseline="-25000" dirty="0">
              <a:ea typeface="黑体" panose="02010609060101010101" pitchFamily="49" charset="-122"/>
              <a:cs typeface="Times New Roman" panose="02020603050405020304" pitchFamily="18" charset="0"/>
            </a:endParaRPr>
          </a:p>
          <a:p>
            <a:pPr>
              <a:lnSpc>
                <a:spcPct val="120000"/>
              </a:lnSpc>
              <a:defRPr/>
            </a:pPr>
            <a:r>
              <a:rPr lang="en-US" altLang="zh-CN" sz="2400" dirty="0">
                <a:ea typeface="黑体" panose="02010609060101010101" pitchFamily="49" charset="-122"/>
                <a:cs typeface="Times New Roman" panose="02020603050405020304" pitchFamily="18" charset="0"/>
              </a:rPr>
              <a:t>        (2) </a:t>
            </a:r>
            <a:r>
              <a:rPr lang="zh-CN" altLang="en-US" sz="2400" dirty="0">
                <a:ea typeface="黑体" panose="02010609060101010101" pitchFamily="49" charset="-122"/>
                <a:cs typeface="Times New Roman" panose="02020603050405020304" pitchFamily="18" charset="0"/>
              </a:rPr>
              <a:t>等压变化：再从</a:t>
            </a:r>
            <a:r>
              <a:rPr lang="en-US" altLang="zh-CN" sz="2400" i="1" dirty="0" err="1">
                <a:ea typeface="黑体" panose="02010609060101010101" pitchFamily="49" charset="-122"/>
                <a:cs typeface="Times New Roman" panose="02020603050405020304" pitchFamily="18" charset="0"/>
              </a:rPr>
              <a:t>p</a:t>
            </a:r>
            <a:r>
              <a:rPr lang="en-US" altLang="zh-CN" sz="2400" baseline="-25000" dirty="0" err="1">
                <a:ea typeface="黑体" panose="02010609060101010101" pitchFamily="49" charset="-122"/>
                <a:cs typeface="Times New Roman" panose="02020603050405020304" pitchFamily="18" charset="0"/>
              </a:rPr>
              <a:t>2</a:t>
            </a:r>
            <a:r>
              <a:rPr lang="en-US" altLang="zh-CN" sz="2400" dirty="0">
                <a:ea typeface="黑体" panose="02010609060101010101" pitchFamily="49" charset="-122"/>
                <a:cs typeface="Times New Roman" panose="02020603050405020304" pitchFamily="18" charset="0"/>
              </a:rPr>
              <a:t>, </a:t>
            </a:r>
            <a:r>
              <a:rPr lang="en-US" altLang="zh-CN" sz="2400" b="1" i="1" dirty="0">
                <a:solidFill>
                  <a:srgbClr val="FF0000"/>
                </a:solidFill>
                <a:ea typeface="黑体" panose="02010609060101010101" pitchFamily="49" charset="-122"/>
                <a:cs typeface="Times New Roman" panose="02020603050405020304" pitchFamily="18" charset="0"/>
              </a:rPr>
              <a:t>V</a:t>
            </a:r>
            <a:r>
              <a:rPr lang="en-US" altLang="zh-CN" sz="2400" b="1" dirty="0">
                <a:solidFill>
                  <a:srgbClr val="FF0000"/>
                </a:solidFill>
                <a:ea typeface="黑体" panose="02010609060101010101" pitchFamily="49" charset="-122"/>
                <a:cs typeface="Times New Roman" panose="02020603050405020304" pitchFamily="18" charset="0"/>
              </a:rPr>
              <a:t>’</a:t>
            </a:r>
            <a:r>
              <a:rPr lang="en-US" altLang="zh-CN" sz="2400" dirty="0">
                <a:ea typeface="黑体" panose="02010609060101010101" pitchFamily="49" charset="-122"/>
                <a:cs typeface="Times New Roman" panose="02020603050405020304" pitchFamily="18" charset="0"/>
              </a:rPr>
              <a:t>, </a:t>
            </a:r>
            <a:r>
              <a:rPr lang="en-US" altLang="zh-CN" sz="2400" i="1" dirty="0" err="1">
                <a:ea typeface="黑体" panose="02010609060101010101" pitchFamily="49" charset="-122"/>
                <a:cs typeface="Times New Roman" panose="02020603050405020304" pitchFamily="18" charset="0"/>
              </a:rPr>
              <a:t>T</a:t>
            </a:r>
            <a:r>
              <a:rPr lang="en-US" altLang="zh-CN" sz="2400" baseline="-25000" dirty="0" err="1">
                <a:ea typeface="黑体" panose="02010609060101010101" pitchFamily="49" charset="-122"/>
                <a:cs typeface="Times New Roman" panose="02020603050405020304" pitchFamily="18" charset="0"/>
              </a:rPr>
              <a:t>1</a:t>
            </a:r>
            <a:r>
              <a:rPr lang="zh-CN" altLang="en-US" sz="2400" dirty="0">
                <a:ea typeface="黑体" panose="02010609060101010101" pitchFamily="49" charset="-122"/>
                <a:cs typeface="Times New Roman" panose="02020603050405020304" pitchFamily="18" charset="0"/>
              </a:rPr>
              <a:t>到</a:t>
            </a:r>
            <a:r>
              <a:rPr lang="en-US" altLang="zh-CN" sz="2400" i="1" dirty="0" err="1">
                <a:ea typeface="黑体" panose="02010609060101010101" pitchFamily="49" charset="-122"/>
                <a:cs typeface="Times New Roman" panose="02020603050405020304" pitchFamily="18" charset="0"/>
              </a:rPr>
              <a:t>p</a:t>
            </a:r>
            <a:r>
              <a:rPr lang="en-US" altLang="zh-CN" sz="2400" baseline="-25000" dirty="0" err="1">
                <a:ea typeface="黑体" panose="02010609060101010101" pitchFamily="49" charset="-122"/>
                <a:cs typeface="Times New Roman" panose="02020603050405020304" pitchFamily="18" charset="0"/>
              </a:rPr>
              <a:t>2</a:t>
            </a:r>
            <a:r>
              <a:rPr lang="en-US" altLang="zh-CN" sz="2400" dirty="0">
                <a:ea typeface="黑体" panose="02010609060101010101" pitchFamily="49" charset="-122"/>
                <a:cs typeface="Times New Roman" panose="02020603050405020304" pitchFamily="18" charset="0"/>
              </a:rPr>
              <a:t>, </a:t>
            </a:r>
            <a:r>
              <a:rPr lang="en-US" altLang="zh-CN" sz="2400" i="1" dirty="0" err="1">
                <a:ea typeface="黑体" panose="02010609060101010101" pitchFamily="49" charset="-122"/>
                <a:cs typeface="Times New Roman" panose="02020603050405020304" pitchFamily="18" charset="0"/>
              </a:rPr>
              <a:t>V</a:t>
            </a:r>
            <a:r>
              <a:rPr lang="en-US" altLang="zh-CN" sz="2400" baseline="-25000" dirty="0" err="1">
                <a:ea typeface="黑体" panose="02010609060101010101" pitchFamily="49" charset="-122"/>
                <a:cs typeface="Times New Roman" panose="02020603050405020304" pitchFamily="18" charset="0"/>
              </a:rPr>
              <a:t>2</a:t>
            </a:r>
            <a:r>
              <a:rPr lang="en-US" altLang="zh-CN" sz="2400" dirty="0">
                <a:ea typeface="黑体" panose="02010609060101010101" pitchFamily="49" charset="-122"/>
                <a:cs typeface="Times New Roman" panose="02020603050405020304" pitchFamily="18" charset="0"/>
              </a:rPr>
              <a:t>, </a:t>
            </a:r>
            <a:r>
              <a:rPr lang="en-US" altLang="zh-CN" sz="2400" i="1" dirty="0" err="1">
                <a:ea typeface="黑体" panose="02010609060101010101" pitchFamily="49" charset="-122"/>
                <a:cs typeface="Times New Roman" panose="02020603050405020304" pitchFamily="18" charset="0"/>
              </a:rPr>
              <a:t>T</a:t>
            </a:r>
            <a:r>
              <a:rPr lang="en-US" altLang="zh-CN" sz="2400" baseline="-25000" dirty="0" err="1">
                <a:ea typeface="黑体" panose="02010609060101010101" pitchFamily="49" charset="-122"/>
                <a:cs typeface="Times New Roman" panose="02020603050405020304" pitchFamily="18" charset="0"/>
              </a:rPr>
              <a:t>2</a:t>
            </a:r>
            <a:endParaRPr lang="en-US" altLang="zh-CN" sz="2400" baseline="-25000" dirty="0">
              <a:ea typeface="黑体" panose="02010609060101010101" pitchFamily="49" charset="-122"/>
              <a:cs typeface="Times New Roman" panose="02020603050405020304" pitchFamily="18" charset="0"/>
            </a:endParaRPr>
          </a:p>
          <a:p>
            <a:pPr>
              <a:lnSpc>
                <a:spcPct val="120000"/>
              </a:lnSpc>
              <a:spcBef>
                <a:spcPct val="50000"/>
              </a:spcBef>
              <a:defRPr/>
            </a:pPr>
            <a:r>
              <a:rPr kumimoji="0" lang="zh-CN" altLang="en-US" sz="2000" dirty="0" smtClean="0"/>
              <a:t> </a:t>
            </a:r>
            <a:endParaRPr kumimoji="0" lang="en-US" altLang="zh-CN" sz="2000" dirty="0" smtClean="0"/>
          </a:p>
          <a:p>
            <a:pPr>
              <a:lnSpc>
                <a:spcPct val="120000"/>
              </a:lnSpc>
              <a:spcBef>
                <a:spcPct val="50000"/>
              </a:spcBef>
              <a:defRPr/>
            </a:pPr>
            <a:r>
              <a:rPr lang="zh-CN" altLang="en-US" sz="2400" dirty="0" smtClean="0">
                <a:ea typeface="黑体" panose="02010609060101010101" pitchFamily="49" charset="-122"/>
                <a:cs typeface="Times New Roman" panose="02020603050405020304" pitchFamily="18" charset="0"/>
              </a:rPr>
              <a:t>通过</a:t>
            </a:r>
            <a:r>
              <a:rPr lang="en-US" altLang="zh-CN" sz="2400" i="1" dirty="0" smtClean="0">
                <a:ea typeface="黑体" panose="02010609060101010101" pitchFamily="49" charset="-122"/>
                <a:cs typeface="Times New Roman" panose="02020603050405020304" pitchFamily="18" charset="0"/>
              </a:rPr>
              <a:t>V</a:t>
            </a:r>
            <a:r>
              <a:rPr lang="en-US" altLang="zh-CN" sz="2400" dirty="0" smtClean="0">
                <a:ea typeface="黑体" panose="02010609060101010101" pitchFamily="49" charset="-122"/>
                <a:cs typeface="Times New Roman" panose="02020603050405020304" pitchFamily="18" charset="0"/>
              </a:rPr>
              <a:t>’</a:t>
            </a:r>
            <a:r>
              <a:rPr lang="zh-CN" altLang="en-US" sz="2400" dirty="0" smtClean="0">
                <a:ea typeface="黑体" panose="02010609060101010101" pitchFamily="49" charset="-122"/>
                <a:cs typeface="Times New Roman" panose="02020603050405020304" pitchFamily="18" charset="0"/>
              </a:rPr>
              <a:t>将二者结合起来，即可得到</a:t>
            </a:r>
            <a:endParaRPr lang="zh-CN" altLang="en-US" sz="2400" dirty="0" smtClean="0">
              <a:ea typeface="黑体" panose="02010609060101010101" pitchFamily="49" charset="-122"/>
              <a:cs typeface="Times New Roman" panose="02020603050405020304" pitchFamily="18" charset="0"/>
            </a:endParaRPr>
          </a:p>
          <a:p>
            <a:pPr>
              <a:lnSpc>
                <a:spcPct val="120000"/>
              </a:lnSpc>
              <a:spcBef>
                <a:spcPct val="50000"/>
              </a:spcBef>
              <a:defRPr/>
            </a:pPr>
            <a:r>
              <a:rPr kumimoji="0" lang="zh-CN" altLang="en-US" sz="2000" dirty="0" smtClean="0"/>
              <a:t>                                 </a:t>
            </a:r>
            <a:r>
              <a:rPr kumimoji="0" lang="en-US" altLang="zh-CN" i="1" dirty="0" smtClean="0">
                <a:solidFill>
                  <a:srgbClr val="0000FF"/>
                </a:solidFill>
              </a:rPr>
              <a:t>p</a:t>
            </a:r>
            <a:r>
              <a:rPr kumimoji="0" lang="en-US" altLang="zh-CN" baseline="-25000" dirty="0" smtClean="0">
                <a:solidFill>
                  <a:srgbClr val="0000FF"/>
                </a:solidFill>
              </a:rPr>
              <a:t>1</a:t>
            </a:r>
            <a:r>
              <a:rPr kumimoji="0" lang="en-US" altLang="zh-CN" i="1" dirty="0" smtClean="0">
                <a:solidFill>
                  <a:srgbClr val="0000FF"/>
                </a:solidFill>
              </a:rPr>
              <a:t>V</a:t>
            </a:r>
            <a:r>
              <a:rPr kumimoji="0" lang="en-US" altLang="zh-CN" baseline="-25000" dirty="0" smtClean="0">
                <a:solidFill>
                  <a:srgbClr val="0000FF"/>
                </a:solidFill>
              </a:rPr>
              <a:t>1</a:t>
            </a:r>
            <a:r>
              <a:rPr kumimoji="0" lang="en-US" altLang="zh-CN" dirty="0" smtClean="0">
                <a:solidFill>
                  <a:srgbClr val="0000FF"/>
                </a:solidFill>
              </a:rPr>
              <a:t>/</a:t>
            </a:r>
            <a:r>
              <a:rPr kumimoji="0" lang="en-US" altLang="zh-CN" i="1" dirty="0" smtClean="0">
                <a:solidFill>
                  <a:srgbClr val="0000FF"/>
                </a:solidFill>
              </a:rPr>
              <a:t>T</a:t>
            </a:r>
            <a:r>
              <a:rPr kumimoji="0" lang="en-US" altLang="zh-CN" baseline="-25000" dirty="0" smtClean="0">
                <a:solidFill>
                  <a:srgbClr val="0000FF"/>
                </a:solidFill>
              </a:rPr>
              <a:t>1</a:t>
            </a:r>
            <a:r>
              <a:rPr kumimoji="0" lang="en-US" altLang="zh-CN" dirty="0" smtClean="0">
                <a:solidFill>
                  <a:srgbClr val="0000FF"/>
                </a:solidFill>
              </a:rPr>
              <a:t> = </a:t>
            </a:r>
            <a:r>
              <a:rPr kumimoji="0" lang="en-US" altLang="zh-CN" i="1" dirty="0" smtClean="0">
                <a:solidFill>
                  <a:srgbClr val="0000FF"/>
                </a:solidFill>
              </a:rPr>
              <a:t>p</a:t>
            </a:r>
            <a:r>
              <a:rPr kumimoji="0" lang="en-US" altLang="zh-CN" baseline="-25000" dirty="0" smtClean="0">
                <a:solidFill>
                  <a:srgbClr val="0000FF"/>
                </a:solidFill>
              </a:rPr>
              <a:t>2</a:t>
            </a:r>
            <a:r>
              <a:rPr kumimoji="0" lang="en-US" altLang="zh-CN" i="1" dirty="0" smtClean="0">
                <a:solidFill>
                  <a:srgbClr val="0000FF"/>
                </a:solidFill>
              </a:rPr>
              <a:t>V</a:t>
            </a:r>
            <a:r>
              <a:rPr kumimoji="0" lang="en-US" altLang="zh-CN" baseline="-25000" dirty="0" smtClean="0">
                <a:solidFill>
                  <a:srgbClr val="0000FF"/>
                </a:solidFill>
              </a:rPr>
              <a:t>2</a:t>
            </a:r>
            <a:r>
              <a:rPr kumimoji="0" lang="en-US" altLang="zh-CN" dirty="0" smtClean="0">
                <a:solidFill>
                  <a:srgbClr val="0000FF"/>
                </a:solidFill>
              </a:rPr>
              <a:t>/</a:t>
            </a:r>
            <a:r>
              <a:rPr kumimoji="0" lang="en-US" altLang="zh-CN" i="1" dirty="0" smtClean="0">
                <a:solidFill>
                  <a:srgbClr val="0000FF"/>
                </a:solidFill>
              </a:rPr>
              <a:t>T</a:t>
            </a:r>
            <a:r>
              <a:rPr kumimoji="0" lang="en-US" altLang="zh-CN" baseline="-25000" dirty="0" smtClean="0">
                <a:solidFill>
                  <a:srgbClr val="0000FF"/>
                </a:solidFill>
              </a:rPr>
              <a:t>2</a:t>
            </a:r>
            <a:r>
              <a:rPr kumimoji="0" lang="en-US" altLang="zh-CN" dirty="0" smtClean="0">
                <a:solidFill>
                  <a:srgbClr val="0000FF"/>
                </a:solidFill>
              </a:rPr>
              <a:t> = </a:t>
            </a:r>
            <a:r>
              <a:rPr kumimoji="0" lang="zh-CN" altLang="en-US" dirty="0" smtClean="0">
                <a:solidFill>
                  <a:srgbClr val="0000FF"/>
                </a:solidFill>
              </a:rPr>
              <a:t>恒量</a:t>
            </a:r>
            <a:endParaRPr kumimoji="0" lang="zh-CN" altLang="en-US" dirty="0" smtClean="0">
              <a:solidFill>
                <a:srgbClr val="0000FF"/>
              </a:solidFill>
            </a:endParaRPr>
          </a:p>
          <a:p>
            <a:pPr>
              <a:lnSpc>
                <a:spcPct val="120000"/>
              </a:lnSpc>
              <a:defRPr/>
            </a:pPr>
            <a:endParaRPr kumimoji="0" lang="zh-CN" altLang="en-US" dirty="0"/>
          </a:p>
        </p:txBody>
      </p:sp>
      <p:sp>
        <p:nvSpPr>
          <p:cNvPr id="2" name="标题 1"/>
          <p:cNvSpPr>
            <a:spLocks noGrp="1"/>
          </p:cNvSpPr>
          <p:nvPr>
            <p:ph type="title"/>
          </p:nvPr>
        </p:nvSpPr>
        <p:spPr/>
        <p:txBody>
          <a:bodyPr/>
          <a:lstStyle/>
          <a:p>
            <a:r>
              <a:rPr lang="zh-CN" altLang="en-US" sz="3600" b="1">
                <a:latin typeface="Times New Roman" panose="02020603050405020304" pitchFamily="18" charset="0"/>
                <a:ea typeface="黑体" panose="02010609060101010101" pitchFamily="49" charset="-122"/>
                <a:cs typeface="Times New Roman" panose="02020603050405020304" pitchFamily="18" charset="0"/>
              </a:rPr>
              <a:t>Clapeyron</a:t>
            </a:r>
            <a:r>
              <a:rPr lang="zh-CN" altLang="en-US" sz="3600" b="1" dirty="0">
                <a:latin typeface="Times New Roman" panose="02020603050405020304" pitchFamily="18" charset="0"/>
                <a:ea typeface="黑体" panose="02010609060101010101" pitchFamily="49" charset="-122"/>
                <a:cs typeface="Times New Roman" panose="02020603050405020304" pitchFamily="18" charset="0"/>
              </a:rPr>
              <a:t>方程</a:t>
            </a:r>
            <a:endParaRPr lang="zh-CN" altLang="en-US" sz="36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p:cNvSpPr/>
          <p:nvPr/>
        </p:nvSpPr>
        <p:spPr>
          <a:xfrm>
            <a:off x="3563888" y="5284057"/>
            <a:ext cx="2032929" cy="626710"/>
          </a:xfrm>
          <a:prstGeom prst="rect">
            <a:avLst/>
          </a:prstGeom>
        </p:spPr>
        <p:txBody>
          <a:bodyPr wrap="none">
            <a:spAutoFit/>
          </a:bodyPr>
          <a:lstStyle/>
          <a:p>
            <a:pPr>
              <a:lnSpc>
                <a:spcPct val="120000"/>
              </a:lnSpc>
              <a:defRPr/>
            </a:pPr>
            <a:r>
              <a:rPr lang="en-US" altLang="zh-CN" b="1" i="1" dirty="0" err="1">
                <a:solidFill>
                  <a:srgbClr val="FF0000"/>
                </a:solidFill>
              </a:rPr>
              <a:t>pV</a:t>
            </a:r>
            <a:r>
              <a:rPr lang="en-US" altLang="zh-CN" b="1" dirty="0">
                <a:solidFill>
                  <a:srgbClr val="FF0000"/>
                </a:solidFill>
              </a:rPr>
              <a:t> </a:t>
            </a:r>
            <a:r>
              <a:rPr lang="zh-CN" altLang="en-US" b="1" dirty="0">
                <a:solidFill>
                  <a:srgbClr val="FF0000"/>
                </a:solidFill>
              </a:rPr>
              <a:t>＝ </a:t>
            </a:r>
            <a:r>
              <a:rPr lang="en-US" altLang="zh-CN" b="1" i="1" dirty="0" err="1">
                <a:solidFill>
                  <a:srgbClr val="FF0000"/>
                </a:solidFill>
              </a:rPr>
              <a:t>nRT</a:t>
            </a:r>
            <a:endParaRPr lang="en-US" altLang="zh-CN" b="1" i="1" dirty="0">
              <a:solidFill>
                <a:srgbClr val="FF00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2" name="Text Box 4"/>
          <p:cNvSpPr txBox="1">
            <a:spLocks noChangeArrowheads="1"/>
          </p:cNvSpPr>
          <p:nvPr/>
        </p:nvSpPr>
        <p:spPr bwMode="auto">
          <a:xfrm>
            <a:off x="971311" y="2924706"/>
            <a:ext cx="7416824" cy="2462213"/>
          </a:xfrm>
          <a:prstGeom prst="rect">
            <a:avLst/>
          </a:prstGeom>
          <a:solidFill>
            <a:schemeClr val="bg1">
              <a:lumMod val="95000"/>
            </a:schemeClr>
          </a:solidFill>
          <a:ln w="28575">
            <a:noFill/>
            <a:miter lim="800000"/>
          </a:ln>
          <a:effectLst/>
        </p:spPr>
        <p:txBody>
          <a:bodyPr wrap="square">
            <a:spAutoFit/>
          </a:bodyPr>
          <a:lstStyle/>
          <a:p>
            <a:pPr marL="609600" indent="-609600">
              <a:lnSpc>
                <a:spcPct val="125000"/>
              </a:lnSpc>
              <a:spcBef>
                <a:spcPct val="50000"/>
              </a:spcBef>
              <a:defRPr/>
            </a:pPr>
            <a:r>
              <a:rPr kumimoji="0" lang="en-US" altLang="zh-CN" sz="2800" i="1" dirty="0" smtClean="0">
                <a:ea typeface="黑体" panose="02010609060101010101" pitchFamily="49" charset="-122"/>
                <a:cs typeface="Times New Roman" panose="02020603050405020304" pitchFamily="18" charset="0"/>
              </a:rPr>
              <a:t>p</a:t>
            </a:r>
            <a:r>
              <a:rPr kumimoji="0" lang="zh-CN" altLang="en-US" sz="2800" dirty="0">
                <a:ea typeface="黑体" panose="02010609060101010101" pitchFamily="49" charset="-122"/>
                <a:cs typeface="Times New Roman" panose="02020603050405020304" pitchFamily="18" charset="0"/>
              </a:rPr>
              <a:t>：压力 </a:t>
            </a:r>
            <a:r>
              <a:rPr kumimoji="0" lang="en-US" altLang="zh-CN" sz="2800" dirty="0">
                <a:ea typeface="黑体" panose="02010609060101010101" pitchFamily="49" charset="-122"/>
                <a:cs typeface="Times New Roman" panose="02020603050405020304" pitchFamily="18" charset="0"/>
              </a:rPr>
              <a:t>(</a:t>
            </a:r>
            <a:r>
              <a:rPr kumimoji="0" lang="zh-CN" altLang="en-US" sz="2800" dirty="0">
                <a:ea typeface="黑体" panose="02010609060101010101" pitchFamily="49" charset="-122"/>
                <a:cs typeface="Times New Roman" panose="02020603050405020304" pitchFamily="18" charset="0"/>
              </a:rPr>
              <a:t>压强，</a:t>
            </a:r>
            <a:r>
              <a:rPr kumimoji="0" lang="en-US" altLang="zh-CN" sz="2800" dirty="0">
                <a:ea typeface="黑体" panose="02010609060101010101" pitchFamily="49" charset="-122"/>
                <a:cs typeface="Times New Roman" panose="02020603050405020304" pitchFamily="18" charset="0"/>
              </a:rPr>
              <a:t>Pa</a:t>
            </a:r>
            <a:r>
              <a:rPr kumimoji="0" lang="zh-CN" altLang="en-US" sz="2800" dirty="0">
                <a:ea typeface="黑体" panose="02010609060101010101" pitchFamily="49" charset="-122"/>
                <a:cs typeface="Times New Roman" panose="02020603050405020304" pitchFamily="18" charset="0"/>
              </a:rPr>
              <a:t>或</a:t>
            </a:r>
            <a:r>
              <a:rPr kumimoji="0" lang="en-US" altLang="zh-CN" sz="2800" dirty="0" err="1">
                <a:ea typeface="黑体" panose="02010609060101010101" pitchFamily="49" charset="-122"/>
                <a:cs typeface="Times New Roman" panose="02020603050405020304" pitchFamily="18" charset="0"/>
              </a:rPr>
              <a:t>kPa</a:t>
            </a:r>
            <a:r>
              <a:rPr kumimoji="0" lang="en-US" altLang="zh-CN" sz="2800" dirty="0">
                <a:ea typeface="黑体" panose="02010609060101010101" pitchFamily="49" charset="-122"/>
                <a:cs typeface="Times New Roman" panose="02020603050405020304" pitchFamily="18" charset="0"/>
              </a:rPr>
              <a:t>);	</a:t>
            </a:r>
            <a:endParaRPr lang="en-US" altLang="zh-CN" sz="2800" dirty="0" smtClean="0">
              <a:ea typeface="黑体" panose="02010609060101010101" pitchFamily="49" charset="-122"/>
              <a:cs typeface="Times New Roman" panose="02020603050405020304" pitchFamily="18" charset="0"/>
            </a:endParaRPr>
          </a:p>
          <a:p>
            <a:pPr marL="609600" indent="-609600">
              <a:lnSpc>
                <a:spcPct val="125000"/>
              </a:lnSpc>
              <a:spcBef>
                <a:spcPct val="50000"/>
              </a:spcBef>
              <a:defRPr/>
            </a:pPr>
            <a:r>
              <a:rPr kumimoji="0" lang="en-US" altLang="zh-CN" sz="2800" i="1" dirty="0" smtClean="0">
                <a:ea typeface="黑体" panose="02010609060101010101" pitchFamily="49" charset="-122"/>
                <a:cs typeface="Times New Roman" panose="02020603050405020304" pitchFamily="18" charset="0"/>
              </a:rPr>
              <a:t>V</a:t>
            </a:r>
            <a:r>
              <a:rPr kumimoji="0" lang="zh-CN" altLang="en-US" sz="2800" dirty="0" smtClean="0">
                <a:ea typeface="黑体" panose="02010609060101010101" pitchFamily="49" charset="-122"/>
                <a:cs typeface="Times New Roman" panose="02020603050405020304" pitchFamily="18" charset="0"/>
              </a:rPr>
              <a:t>：体积</a:t>
            </a:r>
            <a:r>
              <a:rPr kumimoji="0" lang="en-US" altLang="zh-CN" sz="2800" dirty="0" smtClean="0">
                <a:ea typeface="黑体" panose="02010609060101010101" pitchFamily="49" charset="-122"/>
                <a:cs typeface="Times New Roman" panose="02020603050405020304" pitchFamily="18" charset="0"/>
              </a:rPr>
              <a:t>(dm</a:t>
            </a:r>
            <a:r>
              <a:rPr kumimoji="0" lang="en-US" altLang="zh-CN" sz="2800" baseline="30000" dirty="0" smtClean="0">
                <a:ea typeface="黑体" panose="02010609060101010101" pitchFamily="49" charset="-122"/>
                <a:cs typeface="Times New Roman" panose="02020603050405020304" pitchFamily="18" charset="0"/>
              </a:rPr>
              <a:t>3</a:t>
            </a:r>
            <a:r>
              <a:rPr kumimoji="0" lang="zh-CN" altLang="en-US" sz="2800" dirty="0" smtClean="0">
                <a:ea typeface="黑体" panose="02010609060101010101" pitchFamily="49" charset="-122"/>
                <a:cs typeface="Times New Roman" panose="02020603050405020304" pitchFamily="18" charset="0"/>
              </a:rPr>
              <a:t>或</a:t>
            </a:r>
            <a:r>
              <a:rPr kumimoji="0" lang="en-US" altLang="zh-CN" sz="2800" dirty="0" smtClean="0">
                <a:ea typeface="黑体" panose="02010609060101010101" pitchFamily="49" charset="-122"/>
                <a:cs typeface="Times New Roman" panose="02020603050405020304" pitchFamily="18" charset="0"/>
              </a:rPr>
              <a:t>cm</a:t>
            </a:r>
            <a:r>
              <a:rPr kumimoji="0" lang="en-US" altLang="zh-CN" sz="2800" baseline="30000" dirty="0" smtClean="0">
                <a:ea typeface="黑体" panose="02010609060101010101" pitchFamily="49" charset="-122"/>
                <a:cs typeface="Times New Roman" panose="02020603050405020304" pitchFamily="18" charset="0"/>
              </a:rPr>
              <a:t>3</a:t>
            </a:r>
            <a:r>
              <a:rPr kumimoji="0" lang="en-US" altLang="zh-CN" sz="2800" dirty="0" smtClean="0">
                <a:ea typeface="黑体" panose="02010609060101010101" pitchFamily="49" charset="-122"/>
                <a:cs typeface="Times New Roman" panose="02020603050405020304" pitchFamily="18" charset="0"/>
              </a:rPr>
              <a:t>)</a:t>
            </a:r>
            <a:endParaRPr kumimoji="0" lang="en-US" altLang="zh-CN" sz="2800" dirty="0" smtClean="0">
              <a:ea typeface="黑体" panose="02010609060101010101" pitchFamily="49" charset="-122"/>
              <a:cs typeface="Times New Roman" panose="02020603050405020304" pitchFamily="18" charset="0"/>
            </a:endParaRPr>
          </a:p>
          <a:p>
            <a:pPr marL="609600" indent="-609600">
              <a:lnSpc>
                <a:spcPct val="125000"/>
              </a:lnSpc>
              <a:defRPr/>
            </a:pPr>
            <a:r>
              <a:rPr kumimoji="0" lang="en-US" altLang="zh-CN" sz="2800" i="1" dirty="0" smtClean="0">
                <a:ea typeface="黑体" panose="02010609060101010101" pitchFamily="49" charset="-122"/>
                <a:cs typeface="Times New Roman" panose="02020603050405020304" pitchFamily="18" charset="0"/>
              </a:rPr>
              <a:t>n</a:t>
            </a:r>
            <a:r>
              <a:rPr kumimoji="0" lang="zh-CN" altLang="en-US" sz="2800" dirty="0">
                <a:ea typeface="黑体" panose="02010609060101010101" pitchFamily="49" charset="-122"/>
                <a:cs typeface="Times New Roman" panose="02020603050405020304" pitchFamily="18" charset="0"/>
              </a:rPr>
              <a:t>：气态物质的量 </a:t>
            </a:r>
            <a:r>
              <a:rPr kumimoji="0" lang="en-US" altLang="zh-CN" sz="2800" dirty="0">
                <a:ea typeface="黑体" panose="02010609060101010101" pitchFamily="49" charset="-122"/>
                <a:cs typeface="Times New Roman" panose="02020603050405020304" pitchFamily="18" charset="0"/>
              </a:rPr>
              <a:t>(</a:t>
            </a:r>
            <a:r>
              <a:rPr kumimoji="0" lang="zh-CN" altLang="en-US" sz="2800" dirty="0">
                <a:ea typeface="黑体" panose="02010609060101010101" pitchFamily="49" charset="-122"/>
                <a:cs typeface="Times New Roman" panose="02020603050405020304" pitchFamily="18" charset="0"/>
              </a:rPr>
              <a:t>摩尔，</a:t>
            </a:r>
            <a:r>
              <a:rPr kumimoji="0" lang="en-US" altLang="zh-CN" sz="2800" dirty="0">
                <a:ea typeface="黑体" panose="02010609060101010101" pitchFamily="49" charset="-122"/>
                <a:cs typeface="Times New Roman" panose="02020603050405020304" pitchFamily="18" charset="0"/>
              </a:rPr>
              <a:t>mol);	</a:t>
            </a:r>
            <a:endParaRPr kumimoji="0" lang="en-US" altLang="zh-CN" sz="2800" dirty="0" smtClean="0">
              <a:ea typeface="黑体" panose="02010609060101010101" pitchFamily="49" charset="-122"/>
              <a:cs typeface="Times New Roman" panose="02020603050405020304" pitchFamily="18" charset="0"/>
            </a:endParaRPr>
          </a:p>
          <a:p>
            <a:pPr marL="609600" indent="-609600">
              <a:lnSpc>
                <a:spcPct val="125000"/>
              </a:lnSpc>
              <a:defRPr/>
            </a:pPr>
            <a:r>
              <a:rPr kumimoji="0" lang="en-US" altLang="zh-CN" sz="2800" i="1" dirty="0" smtClean="0">
                <a:ea typeface="黑体" panose="02010609060101010101" pitchFamily="49" charset="-122"/>
                <a:cs typeface="Times New Roman" panose="02020603050405020304" pitchFamily="18" charset="0"/>
              </a:rPr>
              <a:t>R</a:t>
            </a:r>
            <a:r>
              <a:rPr kumimoji="0" lang="zh-CN" altLang="en-US" sz="2800" dirty="0">
                <a:ea typeface="黑体" panose="02010609060101010101" pitchFamily="49" charset="-122"/>
                <a:cs typeface="Times New Roman" panose="02020603050405020304" pitchFamily="18" charset="0"/>
              </a:rPr>
              <a:t>：摩尔气体常数，或叫普适气体恒量     </a:t>
            </a:r>
            <a:endParaRPr kumimoji="0" lang="zh-CN" altLang="en-US" sz="2800" dirty="0">
              <a:ea typeface="黑体" panose="02010609060101010101" pitchFamily="49" charset="-122"/>
              <a:cs typeface="Times New Roman" panose="02020603050405020304" pitchFamily="18" charset="0"/>
            </a:endParaRPr>
          </a:p>
        </p:txBody>
      </p:sp>
      <p:sp>
        <p:nvSpPr>
          <p:cNvPr id="2" name="标题 1"/>
          <p:cNvSpPr>
            <a:spLocks noGrp="1"/>
          </p:cNvSpPr>
          <p:nvPr>
            <p:ph type="title"/>
          </p:nvPr>
        </p:nvSpPr>
        <p:spPr/>
        <p:txBody>
          <a:bodyPr/>
          <a:lstStyle/>
          <a:p>
            <a:r>
              <a:rPr lang="zh-CN" altLang="en-US" sz="3600" dirty="0"/>
              <a:t>理想气体状态方程 </a:t>
            </a:r>
            <a:endParaRPr lang="zh-CN" altLang="en-US" sz="3600" dirty="0"/>
          </a:p>
        </p:txBody>
      </p:sp>
      <p:sp>
        <p:nvSpPr>
          <p:cNvPr id="3" name="文本框 2"/>
          <p:cNvSpPr txBox="1"/>
          <p:nvPr/>
        </p:nvSpPr>
        <p:spPr>
          <a:xfrm>
            <a:off x="971550" y="1593850"/>
            <a:ext cx="4572000" cy="645160"/>
          </a:xfrm>
          <a:prstGeom prst="rect">
            <a:avLst/>
          </a:prstGeom>
          <a:noFill/>
        </p:spPr>
        <p:txBody>
          <a:bodyPr wrap="square" rtlCol="0" anchor="t">
            <a:spAutoFit/>
          </a:bodyPr>
          <a:lstStyle/>
          <a:p>
            <a:pPr marL="609600" indent="-609600">
              <a:spcBef>
                <a:spcPct val="50000"/>
              </a:spcBef>
              <a:defRPr/>
            </a:pPr>
            <a:r>
              <a:rPr lang="en-US" altLang="zh-CN" sz="3600" b="1" i="1" dirty="0" err="1" smtClean="0">
                <a:solidFill>
                  <a:srgbClr val="0000FF"/>
                </a:solidFill>
                <a:ea typeface="黑体" panose="02010609060101010101" pitchFamily="49" charset="-122"/>
                <a:cs typeface="Times New Roman" panose="02020603050405020304" pitchFamily="18" charset="0"/>
                <a:sym typeface="+mn-ea"/>
              </a:rPr>
              <a:t>pV</a:t>
            </a:r>
            <a:r>
              <a:rPr lang="en-US" altLang="zh-CN" sz="3600" b="1" i="1" dirty="0" smtClean="0">
                <a:solidFill>
                  <a:srgbClr val="0000FF"/>
                </a:solidFill>
                <a:ea typeface="黑体" panose="02010609060101010101" pitchFamily="49" charset="-122"/>
                <a:cs typeface="Times New Roman" panose="02020603050405020304" pitchFamily="18" charset="0"/>
                <a:sym typeface="+mn-ea"/>
              </a:rPr>
              <a:t> </a:t>
            </a:r>
            <a:r>
              <a:rPr lang="zh-CN" altLang="en-US" sz="3600" b="1" dirty="0">
                <a:solidFill>
                  <a:srgbClr val="0000FF"/>
                </a:solidFill>
                <a:ea typeface="黑体" panose="02010609060101010101" pitchFamily="49" charset="-122"/>
                <a:cs typeface="Times New Roman" panose="02020603050405020304" pitchFamily="18" charset="0"/>
                <a:sym typeface="+mn-ea"/>
              </a:rPr>
              <a:t>＝</a:t>
            </a:r>
            <a:r>
              <a:rPr lang="zh-CN" altLang="en-US" sz="3600" b="1" i="1" dirty="0">
                <a:solidFill>
                  <a:srgbClr val="0000FF"/>
                </a:solidFill>
                <a:ea typeface="黑体" panose="02010609060101010101" pitchFamily="49" charset="-122"/>
                <a:cs typeface="Times New Roman" panose="02020603050405020304" pitchFamily="18" charset="0"/>
                <a:sym typeface="+mn-ea"/>
              </a:rPr>
              <a:t> </a:t>
            </a:r>
            <a:r>
              <a:rPr lang="en-US" altLang="zh-CN" sz="3600" b="1" i="1" dirty="0" err="1" smtClean="0">
                <a:solidFill>
                  <a:srgbClr val="0000FF"/>
                </a:solidFill>
                <a:ea typeface="黑体" panose="02010609060101010101" pitchFamily="49" charset="-122"/>
                <a:cs typeface="Times New Roman" panose="02020603050405020304" pitchFamily="18" charset="0"/>
                <a:sym typeface="+mn-ea"/>
              </a:rPr>
              <a:t>nRT</a:t>
            </a:r>
            <a:endParaRPr lang="en-US" altLang="zh-CN" sz="3600" b="1" i="1" dirty="0" err="1" smtClean="0">
              <a:solidFill>
                <a:srgbClr val="0000FF"/>
              </a:solidFill>
              <a:ea typeface="黑体" panose="02010609060101010101" pitchFamily="49" charset="-122"/>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65252"/>
                                        </p:tgtEl>
                                        <p:attrNameLst>
                                          <p:attrName>style.visibility</p:attrName>
                                        </p:attrNameLst>
                                      </p:cBhvr>
                                      <p:to>
                                        <p:strVal val="visible"/>
                                      </p:to>
                                    </p:set>
                                    <p:animEffect transition="in" filter="barn(inVertical)">
                                      <p:cBhvr>
                                        <p:cTn id="7" dur="500"/>
                                        <p:tgtEl>
                                          <p:spTgt spid="565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5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Group 17"/>
          <p:cNvGrpSpPr/>
          <p:nvPr/>
        </p:nvGrpSpPr>
        <p:grpSpPr bwMode="auto">
          <a:xfrm>
            <a:off x="899592" y="1164287"/>
            <a:ext cx="6573837" cy="1781175"/>
            <a:chOff x="1056" y="1038"/>
            <a:chExt cx="4486" cy="1122"/>
          </a:xfrm>
        </p:grpSpPr>
        <p:sp>
          <p:nvSpPr>
            <p:cNvPr id="566274" name="Text Box 2"/>
            <p:cNvSpPr txBox="1">
              <a:spLocks noChangeArrowheads="1"/>
            </p:cNvSpPr>
            <p:nvPr/>
          </p:nvSpPr>
          <p:spPr bwMode="auto">
            <a:xfrm>
              <a:off x="1056" y="1190"/>
              <a:ext cx="740" cy="329"/>
            </a:xfrm>
            <a:prstGeom prst="rect">
              <a:avLst/>
            </a:prstGeom>
            <a:noFill/>
            <a:ln w="9525" algn="ctr">
              <a:noFill/>
              <a:miter lim="800000"/>
            </a:ln>
            <a:effectLst/>
          </p:spPr>
          <p:txBody>
            <a:bodyPr>
              <a:spAutoFit/>
            </a:bodyPr>
            <a:lstStyle/>
            <a:p>
              <a:pPr eaLnBrk="0" hangingPunct="0">
                <a:spcBef>
                  <a:spcPct val="50000"/>
                </a:spcBef>
                <a:defRPr/>
              </a:pPr>
              <a:r>
                <a:rPr kumimoji="0" lang="en-US" altLang="zh-CN" sz="2800" b="1" i="1" dirty="0">
                  <a:solidFill>
                    <a:srgbClr val="FF0000"/>
                  </a:solidFill>
                  <a:cs typeface="Times New Roman" panose="02020603050405020304" pitchFamily="18" charset="0"/>
                </a:rPr>
                <a:t>R</a:t>
              </a:r>
              <a:r>
                <a:rPr kumimoji="0" lang="en-US" altLang="zh-CN" sz="2800" i="1" dirty="0">
                  <a:solidFill>
                    <a:schemeClr val="accent6">
                      <a:lumMod val="50000"/>
                    </a:schemeClr>
                  </a:solidFill>
                  <a:cs typeface="Times New Roman" panose="02020603050405020304" pitchFamily="18" charset="0"/>
                </a:rPr>
                <a:t> </a:t>
              </a:r>
              <a:r>
                <a:rPr kumimoji="0" lang="en-US" altLang="zh-CN" sz="2800" i="1" dirty="0">
                  <a:solidFill>
                    <a:schemeClr val="accent6">
                      <a:lumMod val="50000"/>
                    </a:schemeClr>
                  </a:solidFill>
                  <a:cs typeface="Times New Roman" panose="02020603050405020304" pitchFamily="18" charset="0"/>
                  <a:sym typeface="WP MathA" pitchFamily="2" charset="2"/>
                </a:rPr>
                <a:t>= </a:t>
              </a:r>
              <a:endParaRPr kumimoji="0" lang="en-US" altLang="zh-CN" sz="2800" i="1" dirty="0">
                <a:solidFill>
                  <a:schemeClr val="accent6">
                    <a:lumMod val="50000"/>
                  </a:schemeClr>
                </a:solidFill>
                <a:cs typeface="Times New Roman" panose="02020603050405020304" pitchFamily="18" charset="0"/>
                <a:sym typeface="WP MathA" pitchFamily="2" charset="2"/>
              </a:endParaRPr>
            </a:p>
          </p:txBody>
        </p:sp>
        <p:sp>
          <p:nvSpPr>
            <p:cNvPr id="566275" name="Text Box 3"/>
            <p:cNvSpPr txBox="1">
              <a:spLocks noChangeArrowheads="1"/>
            </p:cNvSpPr>
            <p:nvPr/>
          </p:nvSpPr>
          <p:spPr bwMode="auto">
            <a:xfrm>
              <a:off x="1629" y="1038"/>
              <a:ext cx="412" cy="330"/>
            </a:xfrm>
            <a:prstGeom prst="rect">
              <a:avLst/>
            </a:prstGeom>
            <a:noFill/>
            <a:ln w="9525" algn="ctr">
              <a:noFill/>
              <a:miter lim="800000"/>
            </a:ln>
            <a:effectLst/>
          </p:spPr>
          <p:txBody>
            <a:bodyPr wrap="none">
              <a:spAutoFit/>
            </a:bodyPr>
            <a:lstStyle/>
            <a:p>
              <a:pPr algn="ctr" eaLnBrk="0" hangingPunct="0">
                <a:spcBef>
                  <a:spcPct val="50000"/>
                </a:spcBef>
                <a:defRPr/>
              </a:pPr>
              <a:r>
                <a:rPr kumimoji="0" lang="en-US" altLang="zh-CN" sz="2800" i="1" dirty="0" err="1">
                  <a:solidFill>
                    <a:schemeClr val="accent6">
                      <a:lumMod val="50000"/>
                    </a:schemeClr>
                  </a:solidFill>
                  <a:cs typeface="Times New Roman" panose="02020603050405020304" pitchFamily="18" charset="0"/>
                </a:rPr>
                <a:t>pV</a:t>
              </a:r>
              <a:endParaRPr kumimoji="0" lang="en-US" altLang="zh-CN" sz="2800" i="1" baseline="-25000" dirty="0" err="1">
                <a:solidFill>
                  <a:schemeClr val="accent6">
                    <a:lumMod val="50000"/>
                  </a:schemeClr>
                </a:solidFill>
                <a:cs typeface="Times New Roman" panose="02020603050405020304" pitchFamily="18" charset="0"/>
              </a:endParaRPr>
            </a:p>
          </p:txBody>
        </p:sp>
        <p:sp>
          <p:nvSpPr>
            <p:cNvPr id="566276" name="Text Box 4"/>
            <p:cNvSpPr txBox="1">
              <a:spLocks noChangeArrowheads="1"/>
            </p:cNvSpPr>
            <p:nvPr/>
          </p:nvSpPr>
          <p:spPr bwMode="auto">
            <a:xfrm>
              <a:off x="1644" y="1354"/>
              <a:ext cx="385" cy="330"/>
            </a:xfrm>
            <a:prstGeom prst="rect">
              <a:avLst/>
            </a:prstGeom>
            <a:noFill/>
            <a:ln w="9525" algn="ctr">
              <a:noFill/>
              <a:miter lim="800000"/>
            </a:ln>
            <a:effectLst/>
          </p:spPr>
          <p:txBody>
            <a:bodyPr wrap="none">
              <a:spAutoFit/>
            </a:bodyPr>
            <a:lstStyle/>
            <a:p>
              <a:pPr algn="ctr" eaLnBrk="0" hangingPunct="0">
                <a:spcBef>
                  <a:spcPct val="50000"/>
                </a:spcBef>
                <a:defRPr/>
              </a:pPr>
              <a:r>
                <a:rPr kumimoji="0" lang="en-US" altLang="zh-CN" sz="2800" i="1">
                  <a:solidFill>
                    <a:schemeClr val="accent6">
                      <a:lumMod val="50000"/>
                    </a:schemeClr>
                  </a:solidFill>
                  <a:cs typeface="Times New Roman" panose="02020603050405020304" pitchFamily="18" charset="0"/>
                </a:rPr>
                <a:t>nT</a:t>
              </a:r>
              <a:endParaRPr kumimoji="0" lang="en-US" altLang="zh-CN" sz="2800" i="1" baseline="-25000">
                <a:solidFill>
                  <a:schemeClr val="accent6">
                    <a:lumMod val="50000"/>
                  </a:schemeClr>
                </a:solidFill>
                <a:cs typeface="Times New Roman" panose="02020603050405020304" pitchFamily="18" charset="0"/>
              </a:endParaRPr>
            </a:p>
          </p:txBody>
        </p:sp>
        <p:sp>
          <p:nvSpPr>
            <p:cNvPr id="34824" name="Line 5"/>
            <p:cNvSpPr>
              <a:spLocks noChangeShapeType="1"/>
            </p:cNvSpPr>
            <p:nvPr/>
          </p:nvSpPr>
          <p:spPr bwMode="auto">
            <a:xfrm>
              <a:off x="1594" y="1365"/>
              <a:ext cx="450" cy="0"/>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a:spAutoFit/>
            </a:bodyPr>
            <a:lstStyle/>
            <a:p>
              <a:endParaRPr lang="zh-CN" altLang="en-US">
                <a:solidFill>
                  <a:schemeClr val="accent6">
                    <a:lumMod val="50000"/>
                  </a:schemeClr>
                </a:solidFill>
                <a:cs typeface="Times New Roman" panose="02020603050405020304" pitchFamily="18" charset="0"/>
              </a:endParaRPr>
            </a:p>
          </p:txBody>
        </p:sp>
        <p:sp>
          <p:nvSpPr>
            <p:cNvPr id="566278" name="Text Box 6"/>
            <p:cNvSpPr txBox="1">
              <a:spLocks noChangeArrowheads="1"/>
            </p:cNvSpPr>
            <p:nvPr/>
          </p:nvSpPr>
          <p:spPr bwMode="auto">
            <a:xfrm>
              <a:off x="2065" y="1133"/>
              <a:ext cx="3477" cy="1027"/>
            </a:xfrm>
            <a:prstGeom prst="rect">
              <a:avLst/>
            </a:prstGeom>
            <a:noFill/>
            <a:ln w="9525" algn="ctr">
              <a:noFill/>
              <a:miter lim="800000"/>
            </a:ln>
            <a:effectLst/>
          </p:spPr>
          <p:txBody>
            <a:bodyPr>
              <a:spAutoFit/>
            </a:bodyPr>
            <a:lstStyle/>
            <a:p>
              <a:pPr eaLnBrk="0" hangingPunct="0">
                <a:lnSpc>
                  <a:spcPct val="120000"/>
                </a:lnSpc>
                <a:defRPr/>
              </a:pPr>
              <a:r>
                <a:rPr kumimoji="0" lang="en-US" altLang="zh-CN" sz="2800" dirty="0">
                  <a:solidFill>
                    <a:schemeClr val="accent6">
                      <a:lumMod val="50000"/>
                    </a:schemeClr>
                  </a:solidFill>
                  <a:cs typeface="Times New Roman" panose="02020603050405020304" pitchFamily="18" charset="0"/>
                  <a:sym typeface="WP MathA" pitchFamily="2" charset="2"/>
                </a:rPr>
                <a:t>= 0.082057 L </a:t>
              </a:r>
              <a:r>
                <a:rPr kumimoji="0" lang="en-US" altLang="zh-CN" sz="2800" dirty="0" err="1">
                  <a:solidFill>
                    <a:schemeClr val="accent6">
                      <a:lumMod val="50000"/>
                    </a:schemeClr>
                  </a:solidFill>
                  <a:cs typeface="Times New Roman" panose="02020603050405020304" pitchFamily="18" charset="0"/>
                  <a:sym typeface="WP MathA" pitchFamily="2" charset="2"/>
                </a:rPr>
                <a:t>atm</a:t>
              </a:r>
              <a:r>
                <a:rPr kumimoji="0" lang="en-US" altLang="zh-CN" sz="2800" dirty="0">
                  <a:solidFill>
                    <a:schemeClr val="accent6">
                      <a:lumMod val="50000"/>
                    </a:schemeClr>
                  </a:solidFill>
                  <a:cs typeface="Times New Roman" panose="02020603050405020304" pitchFamily="18" charset="0"/>
                  <a:sym typeface="WP MathA" pitchFamily="2" charset="2"/>
                </a:rPr>
                <a:t> mol</a:t>
              </a:r>
              <a:r>
                <a:rPr kumimoji="0" lang="en-US" altLang="zh-CN" sz="2800" baseline="30000" dirty="0">
                  <a:solidFill>
                    <a:schemeClr val="accent6">
                      <a:lumMod val="50000"/>
                    </a:schemeClr>
                  </a:solidFill>
                  <a:cs typeface="Times New Roman" panose="02020603050405020304" pitchFamily="18" charset="0"/>
                  <a:sym typeface="Symbol" panose="05050102010706020507" pitchFamily="18" charset="2"/>
                </a:rPr>
                <a:t></a:t>
              </a:r>
              <a:r>
                <a:rPr kumimoji="0" lang="en-US" altLang="zh-CN" sz="2800" baseline="30000" dirty="0">
                  <a:solidFill>
                    <a:schemeClr val="accent6">
                      <a:lumMod val="50000"/>
                    </a:schemeClr>
                  </a:solidFill>
                  <a:cs typeface="Times New Roman" panose="02020603050405020304" pitchFamily="18" charset="0"/>
                  <a:sym typeface="WP MathA" pitchFamily="2" charset="2"/>
                </a:rPr>
                <a:t>1</a:t>
              </a:r>
              <a:r>
                <a:rPr kumimoji="0" lang="en-US" altLang="zh-CN" sz="2800" dirty="0">
                  <a:solidFill>
                    <a:schemeClr val="accent6">
                      <a:lumMod val="50000"/>
                    </a:schemeClr>
                  </a:solidFill>
                  <a:cs typeface="Times New Roman" panose="02020603050405020304" pitchFamily="18" charset="0"/>
                  <a:sym typeface="WP MathA" pitchFamily="2" charset="2"/>
                </a:rPr>
                <a:t> K</a:t>
              </a:r>
              <a:r>
                <a:rPr kumimoji="0" lang="en-US" altLang="zh-CN" sz="2800" baseline="30000" dirty="0">
                  <a:solidFill>
                    <a:schemeClr val="accent6">
                      <a:lumMod val="50000"/>
                    </a:schemeClr>
                  </a:solidFill>
                  <a:cs typeface="Times New Roman" panose="02020603050405020304" pitchFamily="18" charset="0"/>
                  <a:sym typeface="Symbol" panose="05050102010706020507" pitchFamily="18" charset="2"/>
                </a:rPr>
                <a:t></a:t>
              </a:r>
              <a:r>
                <a:rPr kumimoji="0" lang="en-US" altLang="zh-CN" sz="2800" baseline="30000" dirty="0">
                  <a:solidFill>
                    <a:schemeClr val="accent6">
                      <a:lumMod val="50000"/>
                    </a:schemeClr>
                  </a:solidFill>
                  <a:cs typeface="Times New Roman" panose="02020603050405020304" pitchFamily="18" charset="0"/>
                  <a:sym typeface="WP MathA" pitchFamily="2" charset="2"/>
                </a:rPr>
                <a:t>1</a:t>
              </a:r>
              <a:endParaRPr kumimoji="0" lang="en-US" altLang="zh-CN" sz="2800" baseline="30000" dirty="0">
                <a:solidFill>
                  <a:schemeClr val="accent6">
                    <a:lumMod val="50000"/>
                  </a:schemeClr>
                </a:solidFill>
                <a:cs typeface="Times New Roman" panose="02020603050405020304" pitchFamily="18" charset="0"/>
                <a:sym typeface="WP MathA" pitchFamily="2" charset="2"/>
              </a:endParaRPr>
            </a:p>
            <a:p>
              <a:pPr eaLnBrk="0" hangingPunct="0">
                <a:lnSpc>
                  <a:spcPct val="120000"/>
                </a:lnSpc>
                <a:defRPr/>
              </a:pPr>
              <a:r>
                <a:rPr kumimoji="0" lang="en-US" altLang="zh-CN" sz="2800" dirty="0">
                  <a:solidFill>
                    <a:schemeClr val="accent6">
                      <a:lumMod val="50000"/>
                    </a:schemeClr>
                  </a:solidFill>
                  <a:cs typeface="Times New Roman" panose="02020603050405020304" pitchFamily="18" charset="0"/>
                  <a:sym typeface="WP MathA" pitchFamily="2" charset="2"/>
                </a:rPr>
                <a:t>= 8.3145 m</a:t>
              </a:r>
              <a:r>
                <a:rPr kumimoji="0" lang="en-US" altLang="zh-CN" sz="2800" baseline="30000" dirty="0">
                  <a:solidFill>
                    <a:schemeClr val="accent6">
                      <a:lumMod val="50000"/>
                    </a:schemeClr>
                  </a:solidFill>
                  <a:cs typeface="Times New Roman" panose="02020603050405020304" pitchFamily="18" charset="0"/>
                  <a:sym typeface="WP MathA" pitchFamily="2" charset="2"/>
                </a:rPr>
                <a:t>3</a:t>
              </a:r>
              <a:r>
                <a:rPr kumimoji="0" lang="en-US" altLang="zh-CN" sz="2800" dirty="0">
                  <a:solidFill>
                    <a:schemeClr val="accent6">
                      <a:lumMod val="50000"/>
                    </a:schemeClr>
                  </a:solidFill>
                  <a:cs typeface="Times New Roman" panose="02020603050405020304" pitchFamily="18" charset="0"/>
                  <a:sym typeface="WP MathA" pitchFamily="2" charset="2"/>
                </a:rPr>
                <a:t> Pa mol</a:t>
              </a:r>
              <a:r>
                <a:rPr kumimoji="0" lang="en-US" altLang="zh-CN" sz="2800" baseline="30000" dirty="0">
                  <a:solidFill>
                    <a:schemeClr val="accent6">
                      <a:lumMod val="50000"/>
                    </a:schemeClr>
                  </a:solidFill>
                  <a:cs typeface="Times New Roman" panose="02020603050405020304" pitchFamily="18" charset="0"/>
                  <a:sym typeface="Symbol" panose="05050102010706020507" pitchFamily="18" charset="2"/>
                </a:rPr>
                <a:t></a:t>
              </a:r>
              <a:r>
                <a:rPr kumimoji="0" lang="en-US" altLang="zh-CN" sz="2800" baseline="30000" dirty="0">
                  <a:solidFill>
                    <a:schemeClr val="accent6">
                      <a:lumMod val="50000"/>
                    </a:schemeClr>
                  </a:solidFill>
                  <a:cs typeface="Times New Roman" panose="02020603050405020304" pitchFamily="18" charset="0"/>
                  <a:sym typeface="WP MathA" pitchFamily="2" charset="2"/>
                </a:rPr>
                <a:t>1</a:t>
              </a:r>
              <a:r>
                <a:rPr kumimoji="0" lang="en-US" altLang="zh-CN" sz="2800" dirty="0">
                  <a:solidFill>
                    <a:schemeClr val="accent6">
                      <a:lumMod val="50000"/>
                    </a:schemeClr>
                  </a:solidFill>
                  <a:cs typeface="Times New Roman" panose="02020603050405020304" pitchFamily="18" charset="0"/>
                  <a:sym typeface="WP MathA" pitchFamily="2" charset="2"/>
                </a:rPr>
                <a:t> K</a:t>
              </a:r>
              <a:r>
                <a:rPr kumimoji="0" lang="en-US" altLang="zh-CN" sz="2800" baseline="30000" dirty="0">
                  <a:solidFill>
                    <a:schemeClr val="accent6">
                      <a:lumMod val="50000"/>
                    </a:schemeClr>
                  </a:solidFill>
                  <a:cs typeface="Times New Roman" panose="02020603050405020304" pitchFamily="18" charset="0"/>
                  <a:sym typeface="Symbol" panose="05050102010706020507" pitchFamily="18" charset="2"/>
                </a:rPr>
                <a:t></a:t>
              </a:r>
              <a:r>
                <a:rPr kumimoji="0" lang="en-US" altLang="zh-CN" sz="2800" baseline="30000" dirty="0">
                  <a:solidFill>
                    <a:schemeClr val="accent6">
                      <a:lumMod val="50000"/>
                    </a:schemeClr>
                  </a:solidFill>
                  <a:cs typeface="Times New Roman" panose="02020603050405020304" pitchFamily="18" charset="0"/>
                  <a:sym typeface="WP MathA" pitchFamily="2" charset="2"/>
                </a:rPr>
                <a:t>1</a:t>
              </a:r>
              <a:endParaRPr kumimoji="0" lang="en-US" altLang="zh-CN" sz="2800" baseline="30000" dirty="0">
                <a:solidFill>
                  <a:schemeClr val="accent6">
                    <a:lumMod val="50000"/>
                  </a:schemeClr>
                </a:solidFill>
                <a:cs typeface="Times New Roman" panose="02020603050405020304" pitchFamily="18" charset="0"/>
                <a:sym typeface="WP MathA" pitchFamily="2" charset="2"/>
              </a:endParaRPr>
            </a:p>
            <a:p>
              <a:pPr eaLnBrk="0" hangingPunct="0">
                <a:lnSpc>
                  <a:spcPct val="120000"/>
                </a:lnSpc>
                <a:defRPr/>
              </a:pPr>
              <a:r>
                <a:rPr kumimoji="0" lang="en-US" altLang="zh-CN" sz="2800" dirty="0">
                  <a:solidFill>
                    <a:srgbClr val="C00000"/>
                  </a:solidFill>
                  <a:cs typeface="Times New Roman" panose="02020603050405020304" pitchFamily="18" charset="0"/>
                  <a:sym typeface="WP MathA" pitchFamily="2" charset="2"/>
                </a:rPr>
                <a:t>= 8.3145 J mol</a:t>
              </a:r>
              <a:r>
                <a:rPr kumimoji="0" lang="en-US" altLang="zh-CN" sz="2800" baseline="30000" dirty="0">
                  <a:solidFill>
                    <a:srgbClr val="C00000"/>
                  </a:solidFill>
                  <a:cs typeface="Times New Roman" panose="02020603050405020304" pitchFamily="18" charset="0"/>
                  <a:sym typeface="Symbol" panose="05050102010706020507" pitchFamily="18" charset="2"/>
                </a:rPr>
                <a:t></a:t>
              </a:r>
              <a:r>
                <a:rPr kumimoji="0" lang="en-US" altLang="zh-CN" sz="2800" baseline="30000" dirty="0">
                  <a:solidFill>
                    <a:srgbClr val="C00000"/>
                  </a:solidFill>
                  <a:cs typeface="Times New Roman" panose="02020603050405020304" pitchFamily="18" charset="0"/>
                  <a:sym typeface="WP MathA" pitchFamily="2" charset="2"/>
                </a:rPr>
                <a:t>1</a:t>
              </a:r>
              <a:r>
                <a:rPr kumimoji="0" lang="en-US" altLang="zh-CN" sz="2800" dirty="0">
                  <a:solidFill>
                    <a:srgbClr val="C00000"/>
                  </a:solidFill>
                  <a:cs typeface="Times New Roman" panose="02020603050405020304" pitchFamily="18" charset="0"/>
                  <a:sym typeface="WP MathA" pitchFamily="2" charset="2"/>
                </a:rPr>
                <a:t> K</a:t>
              </a:r>
              <a:r>
                <a:rPr kumimoji="0" lang="en-US" altLang="zh-CN" sz="2800" baseline="30000" dirty="0">
                  <a:solidFill>
                    <a:srgbClr val="C00000"/>
                  </a:solidFill>
                  <a:cs typeface="Times New Roman" panose="02020603050405020304" pitchFamily="18" charset="0"/>
                  <a:sym typeface="Symbol" panose="05050102010706020507" pitchFamily="18" charset="2"/>
                </a:rPr>
                <a:t></a:t>
              </a:r>
              <a:r>
                <a:rPr kumimoji="0" lang="en-US" altLang="zh-CN" sz="2800" baseline="30000" dirty="0">
                  <a:solidFill>
                    <a:srgbClr val="C00000"/>
                  </a:solidFill>
                  <a:cs typeface="Times New Roman" panose="02020603050405020304" pitchFamily="18" charset="0"/>
                  <a:sym typeface="WP MathA" pitchFamily="2" charset="2"/>
                </a:rPr>
                <a:t>1</a:t>
              </a:r>
              <a:endParaRPr kumimoji="0" lang="en-US" altLang="zh-CN" sz="2800" baseline="30000" dirty="0">
                <a:solidFill>
                  <a:srgbClr val="C00000"/>
                </a:solidFill>
                <a:cs typeface="Times New Roman" panose="02020603050405020304" pitchFamily="18" charset="0"/>
                <a:sym typeface="WP MathA" pitchFamily="2" charset="2"/>
              </a:endParaRPr>
            </a:p>
          </p:txBody>
        </p:sp>
      </p:grpSp>
      <p:sp>
        <p:nvSpPr>
          <p:cNvPr id="566283" name="Rectangle 11"/>
          <p:cNvSpPr>
            <a:spLocks noChangeArrowheads="1"/>
          </p:cNvSpPr>
          <p:nvPr/>
        </p:nvSpPr>
        <p:spPr bwMode="auto">
          <a:xfrm>
            <a:off x="628650" y="713583"/>
            <a:ext cx="7772400" cy="914400"/>
          </a:xfrm>
          <a:prstGeom prst="rect">
            <a:avLst/>
          </a:prstGeom>
          <a:noFill/>
          <a:ln w="9525">
            <a:noFill/>
            <a:miter lim="800000"/>
          </a:ln>
          <a:effectLst/>
        </p:spPr>
        <p:txBody>
          <a:bodyPr anchor="ctr"/>
          <a:lstStyle/>
          <a:p>
            <a:pPr algn="ctr">
              <a:defRPr/>
            </a:pPr>
            <a:endParaRPr lang="en-US" altLang="zh-CN" sz="2800" b="1" i="1" dirty="0">
              <a:solidFill>
                <a:srgbClr val="0000FF"/>
              </a:solidFill>
              <a:ea typeface="黑体" panose="02010609060101010101" pitchFamily="49" charset="-122"/>
              <a:cs typeface="Times New Roman" panose="02020603050405020304" pitchFamily="18" charset="0"/>
            </a:endParaRPr>
          </a:p>
        </p:txBody>
      </p:sp>
      <p:sp>
        <p:nvSpPr>
          <p:cNvPr id="566286" name="Text Box 14"/>
          <p:cNvSpPr txBox="1">
            <a:spLocks noChangeArrowheads="1"/>
          </p:cNvSpPr>
          <p:nvPr/>
        </p:nvSpPr>
        <p:spPr bwMode="auto">
          <a:xfrm>
            <a:off x="1055642" y="3424268"/>
            <a:ext cx="7740336" cy="2936172"/>
          </a:xfrm>
          <a:prstGeom prst="rect">
            <a:avLst/>
          </a:prstGeom>
          <a:solidFill>
            <a:schemeClr val="accent3">
              <a:lumMod val="20000"/>
              <a:lumOff val="80000"/>
            </a:schemeClr>
          </a:solidFill>
          <a:ln w="9525">
            <a:noFill/>
            <a:miter lim="800000"/>
          </a:ln>
          <a:effectLst/>
        </p:spPr>
        <p:txBody>
          <a:bodyPr wrap="square" lIns="91425" tIns="45712" rIns="91425" bIns="45712">
            <a:spAutoFit/>
          </a:bodyPr>
          <a:lstStyle/>
          <a:p>
            <a:pPr>
              <a:lnSpc>
                <a:spcPct val="120000"/>
              </a:lnSpc>
              <a:defRPr/>
            </a:pPr>
            <a:r>
              <a:rPr lang="zh-CN" altLang="en-US" sz="2800" b="1" dirty="0" smtClean="0">
                <a:solidFill>
                  <a:srgbClr val="0000FF"/>
                </a:solidFill>
                <a:latin typeface="黑体" panose="02010609060101010101" pitchFamily="49" charset="-122"/>
                <a:ea typeface="黑体" panose="02010609060101010101" pitchFamily="49" charset="-122"/>
              </a:rPr>
              <a:t>单位</a:t>
            </a:r>
            <a:r>
              <a:rPr lang="zh-CN" altLang="en-US" sz="2800" b="1" dirty="0">
                <a:solidFill>
                  <a:srgbClr val="0000FF"/>
                </a:solidFill>
                <a:latin typeface="黑体" panose="02010609060101010101" pitchFamily="49" charset="-122"/>
                <a:ea typeface="黑体" panose="02010609060101010101" pitchFamily="49" charset="-122"/>
              </a:rPr>
              <a:t>换算：</a:t>
            </a:r>
            <a:endParaRPr lang="zh-CN" altLang="en-US" sz="2800" b="1" dirty="0">
              <a:solidFill>
                <a:srgbClr val="0000FF"/>
              </a:solidFill>
              <a:latin typeface="黑体" panose="02010609060101010101" pitchFamily="49" charset="-122"/>
              <a:ea typeface="黑体" panose="02010609060101010101" pitchFamily="49" charset="-122"/>
            </a:endParaRPr>
          </a:p>
          <a:p>
            <a:pPr>
              <a:lnSpc>
                <a:spcPct val="120000"/>
              </a:lnSpc>
              <a:spcBef>
                <a:spcPct val="30000"/>
              </a:spcBef>
              <a:defRPr/>
            </a:pPr>
            <a:r>
              <a:rPr lang="en-US" altLang="zh-CN" sz="2400" dirty="0" smtClean="0"/>
              <a:t>1 </a:t>
            </a:r>
            <a:r>
              <a:rPr lang="en-US" altLang="zh-CN" sz="2400" dirty="0"/>
              <a:t>Pa = 1 N</a:t>
            </a:r>
            <a:r>
              <a:rPr lang="en-US" altLang="zh-CN" sz="2400" dirty="0">
                <a:sym typeface="Symbol" panose="05050102010706020507" pitchFamily="18" charset="2"/>
              </a:rPr>
              <a:t>m</a:t>
            </a:r>
            <a:r>
              <a:rPr lang="en-US" altLang="zh-CN" sz="2400" baseline="30000" dirty="0">
                <a:sym typeface="Symbol" panose="05050102010706020507" pitchFamily="18" charset="2"/>
              </a:rPr>
              <a:t>2</a:t>
            </a:r>
            <a:endParaRPr lang="en-US" altLang="zh-CN" sz="2400" dirty="0">
              <a:sym typeface="Symbol" panose="05050102010706020507" pitchFamily="18" charset="2"/>
            </a:endParaRPr>
          </a:p>
          <a:p>
            <a:pPr>
              <a:lnSpc>
                <a:spcPct val="120000"/>
              </a:lnSpc>
              <a:defRPr/>
            </a:pPr>
            <a:r>
              <a:rPr lang="en-US" altLang="zh-CN" sz="2400" dirty="0" smtClean="0">
                <a:sym typeface="Symbol" panose="05050102010706020507" pitchFamily="18" charset="2"/>
              </a:rPr>
              <a:t>1 </a:t>
            </a:r>
            <a:r>
              <a:rPr lang="en-US" altLang="zh-CN" sz="2400" dirty="0">
                <a:sym typeface="Symbol" panose="05050102010706020507" pitchFamily="18" charset="2"/>
              </a:rPr>
              <a:t>bar = 110</a:t>
            </a:r>
            <a:r>
              <a:rPr lang="en-US" altLang="zh-CN" sz="2400" baseline="30000" dirty="0">
                <a:sym typeface="Symbol" panose="05050102010706020507" pitchFamily="18" charset="2"/>
              </a:rPr>
              <a:t>5</a:t>
            </a:r>
            <a:r>
              <a:rPr lang="en-US" altLang="zh-CN" sz="2400" dirty="0">
                <a:sym typeface="Symbol" panose="05050102010706020507" pitchFamily="18" charset="2"/>
              </a:rPr>
              <a:t> Pa = 100 </a:t>
            </a:r>
            <a:r>
              <a:rPr lang="en-US" altLang="zh-CN" sz="2400" dirty="0" err="1">
                <a:sym typeface="Symbol" panose="05050102010706020507" pitchFamily="18" charset="2"/>
              </a:rPr>
              <a:t>kPa</a:t>
            </a:r>
            <a:endParaRPr lang="en-US" altLang="zh-CN" sz="2400" dirty="0">
              <a:sym typeface="Symbol" panose="05050102010706020507" pitchFamily="18" charset="2"/>
            </a:endParaRPr>
          </a:p>
          <a:p>
            <a:pPr>
              <a:lnSpc>
                <a:spcPct val="120000"/>
              </a:lnSpc>
              <a:defRPr/>
            </a:pPr>
            <a:r>
              <a:rPr lang="en-US" altLang="zh-CN" sz="2400" dirty="0" smtClean="0">
                <a:sym typeface="Symbol" panose="05050102010706020507" pitchFamily="18" charset="2"/>
              </a:rPr>
              <a:t>1 </a:t>
            </a:r>
            <a:r>
              <a:rPr lang="en-US" altLang="zh-CN" sz="2400" dirty="0" err="1">
                <a:sym typeface="Symbol" panose="05050102010706020507" pitchFamily="18" charset="2"/>
              </a:rPr>
              <a:t>atm</a:t>
            </a:r>
            <a:r>
              <a:rPr lang="en-US" altLang="zh-CN" sz="2400" dirty="0">
                <a:sym typeface="Symbol" panose="05050102010706020507" pitchFamily="18" charset="2"/>
              </a:rPr>
              <a:t> = 760 mmHg = 1.01032510</a:t>
            </a:r>
            <a:r>
              <a:rPr lang="en-US" altLang="zh-CN" sz="2400" baseline="30000" dirty="0">
                <a:sym typeface="Symbol" panose="05050102010706020507" pitchFamily="18" charset="2"/>
              </a:rPr>
              <a:t>5</a:t>
            </a:r>
            <a:r>
              <a:rPr lang="en-US" altLang="zh-CN" sz="2400" dirty="0">
                <a:sym typeface="Symbol" panose="05050102010706020507" pitchFamily="18" charset="2"/>
              </a:rPr>
              <a:t> Pa  101 </a:t>
            </a:r>
            <a:r>
              <a:rPr lang="en-US" altLang="zh-CN" sz="2400" dirty="0" err="1">
                <a:sym typeface="Symbol" panose="05050102010706020507" pitchFamily="18" charset="2"/>
              </a:rPr>
              <a:t>kPa</a:t>
            </a:r>
            <a:r>
              <a:rPr lang="en-US" altLang="zh-CN" sz="2400" dirty="0">
                <a:sym typeface="Symbol" panose="05050102010706020507" pitchFamily="18" charset="2"/>
              </a:rPr>
              <a:t>  0.1 </a:t>
            </a:r>
            <a:r>
              <a:rPr lang="en-US" altLang="zh-CN" sz="2400" dirty="0" err="1">
                <a:sym typeface="Symbol" panose="05050102010706020507" pitchFamily="18" charset="2"/>
              </a:rPr>
              <a:t>Mpa</a:t>
            </a:r>
            <a:endParaRPr lang="en-US" altLang="zh-CN" sz="2400" dirty="0">
              <a:sym typeface="Symbol" panose="05050102010706020507" pitchFamily="18" charset="2"/>
            </a:endParaRPr>
          </a:p>
          <a:p>
            <a:pPr>
              <a:lnSpc>
                <a:spcPct val="120000"/>
              </a:lnSpc>
              <a:defRPr/>
            </a:pPr>
            <a:r>
              <a:rPr lang="en-US" altLang="zh-CN" sz="2400" dirty="0" smtClean="0">
                <a:sym typeface="Symbol" panose="05050102010706020507" pitchFamily="18" charset="2"/>
              </a:rPr>
              <a:t>1 </a:t>
            </a:r>
            <a:r>
              <a:rPr lang="en-US" altLang="zh-CN" sz="2400" dirty="0">
                <a:sym typeface="Symbol" panose="05050102010706020507" pitchFamily="18" charset="2"/>
              </a:rPr>
              <a:t>kPadm</a:t>
            </a:r>
            <a:r>
              <a:rPr lang="en-US" altLang="zh-CN" sz="2400" baseline="30000" dirty="0">
                <a:sym typeface="Symbol" panose="05050102010706020507" pitchFamily="18" charset="2"/>
              </a:rPr>
              <a:t>3</a:t>
            </a:r>
            <a:r>
              <a:rPr lang="en-US" altLang="zh-CN" sz="2400" dirty="0">
                <a:sym typeface="Symbol" panose="05050102010706020507" pitchFamily="18" charset="2"/>
              </a:rPr>
              <a:t> = 1 J = 0.239 cal</a:t>
            </a:r>
            <a:endParaRPr lang="en-US" altLang="zh-CN" sz="2400" dirty="0">
              <a:sym typeface="Symbol" panose="05050102010706020507" pitchFamily="18" charset="2"/>
            </a:endParaRPr>
          </a:p>
          <a:p>
            <a:pPr>
              <a:lnSpc>
                <a:spcPct val="120000"/>
              </a:lnSpc>
              <a:defRPr/>
            </a:pPr>
            <a:r>
              <a:rPr lang="en-US" altLang="zh-CN" sz="2400" dirty="0" smtClean="0">
                <a:sym typeface="Symbol" panose="05050102010706020507" pitchFamily="18" charset="2"/>
              </a:rPr>
              <a:t>1 </a:t>
            </a:r>
            <a:r>
              <a:rPr lang="en-US" altLang="zh-CN" sz="2400" dirty="0">
                <a:sym typeface="Symbol" panose="05050102010706020507" pitchFamily="18" charset="2"/>
              </a:rPr>
              <a:t>cal = 4.184 J</a:t>
            </a:r>
            <a:endParaRPr lang="en-US" altLang="zh-CN" sz="2400" dirty="0">
              <a:sym typeface="Symbol" panose="05050102010706020507" pitchFamily="18" charset="2"/>
            </a:endParaRPr>
          </a:p>
        </p:txBody>
      </p:sp>
      <p:sp>
        <p:nvSpPr>
          <p:cNvPr id="2" name="标题 1"/>
          <p:cNvSpPr>
            <a:spLocks noGrp="1"/>
          </p:cNvSpPr>
          <p:nvPr>
            <p:ph type="title"/>
          </p:nvPr>
        </p:nvSpPr>
        <p:spPr/>
        <p:txBody>
          <a:bodyPr/>
          <a:lstStyle/>
          <a:p>
            <a:r>
              <a:rPr lang="zh-CN" altLang="en-US" dirty="0"/>
              <a:t>摩尔气体常数 </a:t>
            </a:r>
            <a:r>
              <a:rPr lang="en-US" altLang="zh-CN" dirty="0" smtClean="0"/>
              <a:t>R</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6286"/>
                                        </p:tgtEl>
                                        <p:attrNameLst>
                                          <p:attrName>style.visibility</p:attrName>
                                        </p:attrNameLst>
                                      </p:cBhvr>
                                      <p:to>
                                        <p:strVal val="visible"/>
                                      </p:to>
                                    </p:set>
                                    <p:anim calcmode="lin" valueType="num">
                                      <p:cBhvr additive="base">
                                        <p:cTn id="7" dur="500" fill="hold"/>
                                        <p:tgtEl>
                                          <p:spTgt spid="566286"/>
                                        </p:tgtEl>
                                        <p:attrNameLst>
                                          <p:attrName>ppt_x</p:attrName>
                                        </p:attrNameLst>
                                      </p:cBhvr>
                                      <p:tavLst>
                                        <p:tav tm="0">
                                          <p:val>
                                            <p:strVal val="#ppt_x"/>
                                          </p:val>
                                        </p:tav>
                                        <p:tav tm="100000">
                                          <p:val>
                                            <p:strVal val="#ppt_x"/>
                                          </p:val>
                                        </p:tav>
                                      </p:tavLst>
                                    </p:anim>
                                    <p:anim calcmode="lin" valueType="num">
                                      <p:cBhvr additive="base">
                                        <p:cTn id="8" dur="500" fill="hold"/>
                                        <p:tgtEl>
                                          <p:spTgt spid="5662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8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应用：密度和分子量的计算</a:t>
            </a:r>
            <a:endParaRPr lang="zh-CN" altLang="en-US" dirty="0"/>
          </a:p>
        </p:txBody>
      </p:sp>
      <mc:AlternateContent xmlns:mc="http://schemas.openxmlformats.org/markup-compatibility/2006">
        <mc:Choice xmlns:a14="http://schemas.microsoft.com/office/drawing/2010/main" Requires="a14">
          <p:sp>
            <p:nvSpPr>
              <p:cNvPr id="3" name="矩形 2"/>
              <p:cNvSpPr/>
              <p:nvPr/>
            </p:nvSpPr>
            <p:spPr>
              <a:xfrm>
                <a:off x="2771800" y="908050"/>
                <a:ext cx="3545842" cy="2735685"/>
              </a:xfrm>
              <a:prstGeom prst="rect">
                <a:avLst/>
              </a:prstGeom>
            </p:spPr>
            <p:txBody>
              <a:bodyPr wrap="none">
                <a:spAutoFit/>
              </a:bodyPr>
              <a:lstStyle/>
              <a:p>
                <a:pPr eaLnBrk="1" hangingPunct="1">
                  <a:lnSpc>
                    <a:spcPct val="150000"/>
                  </a:lnSpc>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cs typeface="Cambria Math" panose="02040503050406030204" pitchFamily="18" charset="0"/>
                        </a:rPr>
                        <m:t>𝑝𝑉</m:t>
                      </m:r>
                      <m:r>
                        <a:rPr lang="en-US" altLang="zh-CN" i="1" dirty="0" smtClean="0">
                          <a:latin typeface="Cambria Math" panose="02040503050406030204" pitchFamily="18" charset="0"/>
                          <a:ea typeface="MS Mincho" charset="0"/>
                          <a:cs typeface="Cambria Math" panose="02040503050406030204" pitchFamily="18" charset="0"/>
                        </a:rPr>
                        <m:t>=</m:t>
                      </m:r>
                      <m:r>
                        <a:rPr lang="en-US" altLang="zh-CN" i="1" dirty="0" smtClean="0">
                          <a:solidFill>
                            <a:srgbClr val="00B050"/>
                          </a:solidFill>
                          <a:latin typeface="Cambria Math" panose="02040503050406030204" pitchFamily="18" charset="0"/>
                          <a:cs typeface="Cambria Math" panose="02040503050406030204" pitchFamily="18" charset="0"/>
                        </a:rPr>
                        <m:t>𝑛</m:t>
                      </m:r>
                      <m:r>
                        <a:rPr lang="en-US" altLang="zh-CN" i="1" dirty="0" smtClean="0">
                          <a:latin typeface="Cambria Math" panose="02040503050406030204" pitchFamily="18" charset="0"/>
                          <a:cs typeface="Cambria Math" panose="02040503050406030204" pitchFamily="18" charset="0"/>
                        </a:rPr>
                        <m:t>𝑅𝑇</m:t>
                      </m:r>
                      <m:r>
                        <a:rPr lang="en-US" altLang="zh-CN" i="1" dirty="0" smtClean="0">
                          <a:latin typeface="Cambria Math" panose="02040503050406030204" pitchFamily="18" charset="0"/>
                          <a:ea typeface="MS Mincho" charset="0"/>
                          <a:cs typeface="Cambria Math" panose="02040503050406030204" pitchFamily="18" charset="0"/>
                        </a:rPr>
                        <m:t>=</m:t>
                      </m:r>
                      <m:f>
                        <m:fPr>
                          <m:ctrlPr>
                            <a:rPr lang="en-US" altLang="zh-CN" i="1" dirty="0" smtClean="0">
                              <a:solidFill>
                                <a:srgbClr val="00B050"/>
                              </a:solidFill>
                              <a:latin typeface="Cambria Math" panose="02040503050406030204" pitchFamily="18" charset="0"/>
                              <a:cs typeface="Cambria Math" panose="02040503050406030204" pitchFamily="18" charset="0"/>
                            </a:rPr>
                          </m:ctrlPr>
                        </m:fPr>
                        <m:num>
                          <m:r>
                            <a:rPr lang="en-US" altLang="zh-CN" i="1" dirty="0">
                              <a:solidFill>
                                <a:srgbClr val="00B050"/>
                              </a:solidFill>
                              <a:latin typeface="Cambria Math" panose="02040503050406030204" pitchFamily="18" charset="0"/>
                              <a:cs typeface="Cambria Math" panose="02040503050406030204" pitchFamily="18" charset="0"/>
                            </a:rPr>
                            <m:t>𝑚</m:t>
                          </m:r>
                        </m:num>
                        <m:den>
                          <m:r>
                            <a:rPr lang="en-US" altLang="zh-CN" i="1" dirty="0">
                              <a:solidFill>
                                <a:srgbClr val="00B050"/>
                              </a:solidFill>
                              <a:latin typeface="Cambria Math" panose="02040503050406030204" pitchFamily="18" charset="0"/>
                              <a:cs typeface="Cambria Math" panose="02040503050406030204" pitchFamily="18" charset="0"/>
                            </a:rPr>
                            <m:t>𝑀</m:t>
                          </m:r>
                        </m:den>
                      </m:f>
                      <m:r>
                        <a:rPr lang="en-US" altLang="zh-CN" i="1" dirty="0">
                          <a:latin typeface="Cambria Math" panose="02040503050406030204" pitchFamily="18" charset="0"/>
                          <a:cs typeface="Cambria Math" panose="02040503050406030204" pitchFamily="18" charset="0"/>
                        </a:rPr>
                        <m:t>𝑅𝑇</m:t>
                      </m:r>
                    </m:oMath>
                  </m:oMathPara>
                </a14:m>
                <a:endParaRPr lang="en-US" altLang="zh-CN" dirty="0" smtClean="0">
                  <a:cs typeface="Times New Roman" panose="02020603050405020304" pitchFamily="18" charset="0"/>
                </a:endParaRPr>
              </a:p>
              <a:p>
                <a:pPr eaLnBrk="1" hangingPunct="1">
                  <a:lnSpc>
                    <a:spcPct val="150000"/>
                  </a:lnSpc>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ea typeface="MS Mincho" charset="0"/>
                          <a:cs typeface="Cambria Math" panose="02040503050406030204" pitchFamily="18" charset="0"/>
                        </a:rPr>
                        <m:t>𝝆</m:t>
                      </m:r>
                      <m:r>
                        <a:rPr lang="en-US" altLang="zh-CN" b="0" i="1" smtClean="0">
                          <a:latin typeface="Cambria Math" panose="02040503050406030204" pitchFamily="18" charset="0"/>
                          <a:ea typeface="MS Mincho" charset="0"/>
                          <a:cs typeface="Cambria Math" panose="02040503050406030204" pitchFamily="18" charset="0"/>
                        </a:rPr>
                        <m:t>=</m:t>
                      </m:r>
                      <m:f>
                        <m:fPr>
                          <m:ctrlPr>
                            <a:rPr lang="en-US" altLang="zh-CN" b="0" i="1" smtClean="0">
                              <a:latin typeface="Cambria Math" panose="02040503050406030204" pitchFamily="18" charset="0"/>
                              <a:cs typeface="Cambria Math" panose="02040503050406030204" pitchFamily="18" charset="0"/>
                            </a:rPr>
                          </m:ctrlPr>
                        </m:fPr>
                        <m:num>
                          <m:r>
                            <a:rPr lang="en-US" altLang="zh-CN" b="0" i="1" smtClean="0">
                              <a:latin typeface="Cambria Math" panose="02040503050406030204" pitchFamily="18" charset="0"/>
                              <a:cs typeface="Cambria Math" panose="02040503050406030204" pitchFamily="18" charset="0"/>
                            </a:rPr>
                            <m:t>𝑚</m:t>
                          </m:r>
                        </m:num>
                        <m:den>
                          <m:r>
                            <a:rPr lang="en-US" altLang="zh-CN" b="0" i="1" smtClean="0">
                              <a:latin typeface="Cambria Math" panose="02040503050406030204" pitchFamily="18" charset="0"/>
                              <a:cs typeface="Cambria Math" panose="02040503050406030204" pitchFamily="18" charset="0"/>
                            </a:rPr>
                            <m:t>𝑉</m:t>
                          </m:r>
                        </m:den>
                      </m:f>
                      <m:r>
                        <a:rPr lang="en-US" altLang="zh-CN" b="0" i="1" smtClean="0">
                          <a:latin typeface="Cambria Math" panose="02040503050406030204" pitchFamily="18" charset="0"/>
                          <a:ea typeface="MS Mincho" charset="0"/>
                          <a:cs typeface="Cambria Math" panose="02040503050406030204" pitchFamily="18" charset="0"/>
                        </a:rPr>
                        <m:t>=</m:t>
                      </m:r>
                      <m:f>
                        <m:fPr>
                          <m:ctrlPr>
                            <a:rPr lang="en-US" altLang="zh-CN" b="0" i="1" smtClean="0">
                              <a:latin typeface="Cambria Math" panose="02040503050406030204" pitchFamily="18" charset="0"/>
                              <a:cs typeface="Cambria Math" panose="02040503050406030204" pitchFamily="18" charset="0"/>
                            </a:rPr>
                          </m:ctrlPr>
                        </m:fPr>
                        <m:num>
                          <m:r>
                            <a:rPr lang="en-US" altLang="zh-CN" b="0" i="1" smtClean="0">
                              <a:latin typeface="Cambria Math" panose="02040503050406030204" pitchFamily="18" charset="0"/>
                              <a:cs typeface="Cambria Math" panose="02040503050406030204" pitchFamily="18" charset="0"/>
                            </a:rPr>
                            <m:t>𝑝</m:t>
                          </m:r>
                          <m:r>
                            <a:rPr lang="en-US" altLang="zh-CN" b="1" i="1" smtClean="0">
                              <a:solidFill>
                                <a:srgbClr val="FF0000"/>
                              </a:solidFill>
                              <a:latin typeface="Cambria Math" panose="02040503050406030204" pitchFamily="18" charset="0"/>
                              <a:cs typeface="Cambria Math" panose="02040503050406030204" pitchFamily="18" charset="0"/>
                            </a:rPr>
                            <m:t>𝑴</m:t>
                          </m:r>
                        </m:num>
                        <m:den>
                          <m:r>
                            <a:rPr lang="en-US" altLang="zh-CN" b="0" i="1" smtClean="0">
                              <a:latin typeface="Cambria Math" panose="02040503050406030204" pitchFamily="18" charset="0"/>
                              <a:cs typeface="Cambria Math" panose="02040503050406030204" pitchFamily="18" charset="0"/>
                            </a:rPr>
                            <m:t>𝑅𝑇</m:t>
                          </m:r>
                        </m:den>
                      </m:f>
                    </m:oMath>
                  </m:oMathPara>
                </a14:m>
                <a:endParaRPr lang="en-US" altLang="zh-CN" dirty="0">
                  <a:cs typeface="Times New Roman" panose="02020603050405020304" pitchFamily="18" charset="0"/>
                </a:endParaRPr>
              </a:p>
            </p:txBody>
          </p:sp>
        </mc:Choice>
        <mc:Fallback>
          <p:sp>
            <p:nvSpPr>
              <p:cNvPr id="3" name="矩形 2"/>
              <p:cNvSpPr>
                <a:spLocks noRot="1" noChangeAspect="1" noMove="1" noResize="1" noEditPoints="1" noAdjustHandles="1" noChangeArrowheads="1" noChangeShapeType="1" noTextEdit="1"/>
              </p:cNvSpPr>
              <p:nvPr/>
            </p:nvSpPr>
            <p:spPr>
              <a:xfrm>
                <a:off x="2771800" y="908050"/>
                <a:ext cx="3545842" cy="2735685"/>
              </a:xfrm>
              <a:prstGeom prst="rect">
                <a:avLst/>
              </a:prstGeom>
              <a:blipFill rotWithShape="1">
                <a:blip r:embed="rId1"/>
                <a:stretch>
                  <a:fillRect l="-1" r="1" b="4"/>
                </a:stretch>
              </a:blipFill>
            </p:spPr>
            <p:txBody>
              <a:bodyPr/>
              <a:lstStyle/>
              <a:p>
                <a:r>
                  <a:rPr lang="zh-CN" altLang="en-US">
                    <a:noFill/>
                  </a:rPr>
                  <a:t> </a:t>
                </a:r>
              </a:p>
            </p:txBody>
          </p:sp>
        </mc:Fallback>
      </mc:AlternateContent>
      <p:sp>
        <p:nvSpPr>
          <p:cNvPr id="4" name="TextBox 14"/>
          <p:cNvSpPr txBox="1">
            <a:spLocks noChangeArrowheads="1"/>
          </p:cNvSpPr>
          <p:nvPr/>
        </p:nvSpPr>
        <p:spPr bwMode="auto">
          <a:xfrm>
            <a:off x="755933" y="4195539"/>
            <a:ext cx="8119814" cy="1814830"/>
          </a:xfrm>
          <a:prstGeom prst="rect">
            <a:avLst/>
          </a:prstGeom>
          <a:solidFill>
            <a:schemeClr val="accent3">
              <a:lumMod val="20000"/>
              <a:lumOff val="80000"/>
            </a:schemeClr>
          </a:solidFill>
          <a:ln>
            <a:noFill/>
          </a:ln>
        </p:spPr>
        <p:txBody>
          <a:bodyPr wrap="squar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smtClean="0">
                <a:solidFill>
                  <a:srgbClr val="3A3AEA"/>
                </a:solidFill>
              </a:rPr>
              <a:t>惰性气体</a:t>
            </a:r>
            <a:r>
              <a:rPr lang="zh-CN" altLang="en-US" sz="2800" dirty="0">
                <a:solidFill>
                  <a:srgbClr val="3A3AEA"/>
                </a:solidFill>
              </a:rPr>
              <a:t>氙与氟能形成多种氟化氙</a:t>
            </a:r>
            <a:r>
              <a:rPr lang="en-US" altLang="zh-CN" sz="2800" dirty="0" err="1">
                <a:solidFill>
                  <a:srgbClr val="3A3AEA"/>
                </a:solidFill>
              </a:rPr>
              <a:t>XeF</a:t>
            </a:r>
            <a:r>
              <a:rPr lang="en-US" altLang="zh-CN" sz="2800" i="1" baseline="-25000" dirty="0" err="1">
                <a:solidFill>
                  <a:srgbClr val="3A3AEA"/>
                </a:solidFill>
              </a:rPr>
              <a:t>x</a:t>
            </a:r>
            <a:r>
              <a:rPr lang="zh-CN" altLang="en-US" sz="2800" dirty="0">
                <a:solidFill>
                  <a:srgbClr val="3A3AEA"/>
                </a:solidFill>
              </a:rPr>
              <a:t>。实验测定在</a:t>
            </a:r>
            <a:r>
              <a:rPr lang="en-US" altLang="zh-CN" sz="2800" dirty="0" smtClean="0">
                <a:solidFill>
                  <a:srgbClr val="3A3AEA"/>
                </a:solidFill>
              </a:rPr>
              <a:t>80 </a:t>
            </a:r>
            <a:r>
              <a:rPr lang="en-US" altLang="zh-CN" sz="2800" dirty="0" smtClean="0">
                <a:solidFill>
                  <a:srgbClr val="3A3AEA"/>
                </a:solidFill>
                <a:cs typeface="Times New Roman" panose="02020603050405020304" pitchFamily="18" charset="0"/>
              </a:rPr>
              <a:t>º</a:t>
            </a:r>
            <a:r>
              <a:rPr lang="en-US" altLang="zh-CN" sz="2800" dirty="0" smtClean="0">
                <a:solidFill>
                  <a:srgbClr val="3A3AEA"/>
                </a:solidFill>
              </a:rPr>
              <a:t>C</a:t>
            </a:r>
            <a:r>
              <a:rPr lang="zh-CN" altLang="en-US" sz="2800" dirty="0">
                <a:solidFill>
                  <a:srgbClr val="3A3AEA"/>
                </a:solidFill>
              </a:rPr>
              <a:t>， </a:t>
            </a:r>
            <a:r>
              <a:rPr lang="en-US" altLang="zh-CN" sz="2800" dirty="0" smtClean="0">
                <a:solidFill>
                  <a:srgbClr val="3A3AEA"/>
                </a:solidFill>
              </a:rPr>
              <a:t>15.6 </a:t>
            </a:r>
            <a:r>
              <a:rPr lang="en-US" altLang="zh-CN" sz="2800" dirty="0" err="1" smtClean="0">
                <a:solidFill>
                  <a:srgbClr val="3A3AEA"/>
                </a:solidFill>
              </a:rPr>
              <a:t>KPa</a:t>
            </a:r>
            <a:r>
              <a:rPr lang="zh-CN" altLang="en-US" sz="2800" dirty="0">
                <a:solidFill>
                  <a:srgbClr val="3A3AEA"/>
                </a:solidFill>
              </a:rPr>
              <a:t>时，某氟化氙样品的密度</a:t>
            </a:r>
            <a:r>
              <a:rPr lang="zh-CN" altLang="en-US" sz="2800" dirty="0" smtClean="0">
                <a:solidFill>
                  <a:srgbClr val="3A3AEA"/>
                </a:solidFill>
              </a:rPr>
              <a:t>为 </a:t>
            </a:r>
            <a:r>
              <a:rPr lang="en-US" altLang="zh-CN" sz="2800" dirty="0" smtClean="0">
                <a:solidFill>
                  <a:srgbClr val="3A3AEA"/>
                </a:solidFill>
              </a:rPr>
              <a:t>0.899 g·dm</a:t>
            </a:r>
            <a:r>
              <a:rPr lang="en-US" altLang="zh-CN" sz="2800" baseline="30000" dirty="0" smtClean="0">
                <a:solidFill>
                  <a:srgbClr val="3A3AEA"/>
                </a:solidFill>
              </a:rPr>
              <a:t>-3</a:t>
            </a:r>
            <a:r>
              <a:rPr lang="zh-CN" altLang="en-US" sz="2800" dirty="0" smtClean="0">
                <a:solidFill>
                  <a:srgbClr val="3A3AEA"/>
                </a:solidFill>
              </a:rPr>
              <a:t>。</a:t>
            </a:r>
            <a:endParaRPr lang="en-US" altLang="zh-CN" sz="2800" dirty="0" smtClean="0">
              <a:solidFill>
                <a:srgbClr val="3A3AEA"/>
              </a:solidFill>
            </a:endParaRPr>
          </a:p>
          <a:p>
            <a:pPr eaLnBrk="1" hangingPunct="1"/>
            <a:r>
              <a:rPr lang="zh-CN" altLang="en-US" sz="2800" dirty="0" smtClean="0">
                <a:solidFill>
                  <a:srgbClr val="3A3AEA"/>
                </a:solidFill>
              </a:rPr>
              <a:t>试</a:t>
            </a:r>
            <a:r>
              <a:rPr lang="zh-CN" altLang="en-US" sz="2800" dirty="0">
                <a:solidFill>
                  <a:srgbClr val="3A3AEA"/>
                </a:solidFill>
              </a:rPr>
              <a:t>确定</a:t>
            </a:r>
            <a:r>
              <a:rPr lang="zh-CN" altLang="en-US" sz="2800" dirty="0" smtClean="0">
                <a:solidFill>
                  <a:srgbClr val="3A3AEA"/>
                </a:solidFill>
              </a:rPr>
              <a:t>分子</a:t>
            </a:r>
            <a:r>
              <a:rPr lang="zh-CN" altLang="en-US" sz="2800" dirty="0">
                <a:solidFill>
                  <a:srgbClr val="3A3AEA"/>
                </a:solidFill>
              </a:rPr>
              <a:t>式</a:t>
            </a:r>
            <a:r>
              <a:rPr lang="zh-CN" altLang="en-US" sz="2800" dirty="0" smtClean="0">
                <a:solidFill>
                  <a:srgbClr val="3A3AEA"/>
                </a:solidFill>
              </a:rPr>
              <a:t>。</a:t>
            </a:r>
            <a:endParaRPr lang="zh-CN" altLang="en-US" sz="2800" dirty="0">
              <a:solidFill>
                <a:srgbClr val="3A3AEA"/>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COMMONDATA" val="eyJoZGlkIjoiYTE3YTQwNmNhNGFlNGEwZjVhNjU4MTI3OWRlNzBjYjcifQ=="/>
  <p:tag name="KSO_WPP_MARK_KEY" val="7fa641be-6e8f-4008-a394-555a7ebbf3f7"/>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spPr>
      <a:bodyPr wrap="square">
        <a:spAutoFit/>
      </a:bodyPr>
      <a:lstStyle>
        <a:defPPr marL="663575" indent="-663575">
          <a:lnSpc>
            <a:spcPct val="120000"/>
          </a:lnSpc>
          <a:defRPr sz="2800" dirty="0" smtClean="0">
            <a:solidFill>
              <a:schemeClr val="accent6">
                <a:lumMod val="50000"/>
              </a:schemeClr>
            </a:solidFill>
            <a:ea typeface="楷体" panose="02010609060101010101" pitchFamily="49" charset="-122"/>
            <a:cs typeface="Times New Roman" panose="02020603050405020304" pitchFamily="18" charset="0"/>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3743</Words>
  <Application>WPS 演示</Application>
  <PresentationFormat>全屏显示(4:3)</PresentationFormat>
  <Paragraphs>430</Paragraphs>
  <Slides>26</Slides>
  <Notes>17</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9</vt:i4>
      </vt:variant>
      <vt:variant>
        <vt:lpstr>幻灯片标题</vt:lpstr>
      </vt:variant>
      <vt:variant>
        <vt:i4>26</vt:i4>
      </vt:variant>
    </vt:vector>
  </HeadingPairs>
  <TitlesOfParts>
    <vt:vector size="53" baseType="lpstr">
      <vt:lpstr>Arial</vt:lpstr>
      <vt:lpstr>宋体</vt:lpstr>
      <vt:lpstr>Wingdings</vt:lpstr>
      <vt:lpstr>Times New Roman</vt:lpstr>
      <vt:lpstr>楷体</vt:lpstr>
      <vt:lpstr>等线 Light</vt:lpstr>
      <vt:lpstr>黑体</vt:lpstr>
      <vt:lpstr>方正楷体_GB2312</vt:lpstr>
      <vt:lpstr>Symbol</vt:lpstr>
      <vt:lpstr>WP MathA</vt:lpstr>
      <vt:lpstr>Segoe Print</vt:lpstr>
      <vt:lpstr>WP MathA</vt:lpstr>
      <vt:lpstr>Cambria Math</vt:lpstr>
      <vt:lpstr>MS Mincho</vt:lpstr>
      <vt:lpstr>等线</vt:lpstr>
      <vt:lpstr>微软雅黑</vt:lpstr>
      <vt:lpstr>Arial Unicode MS</vt:lpstr>
      <vt:lpstr>1_自定义设计方案</vt:lpstr>
      <vt:lpstr>Equation.3</vt:lpstr>
      <vt:lpstr>Equation.3</vt:lpstr>
      <vt:lpstr>Equation.3</vt:lpstr>
      <vt:lpstr>Equation.3</vt:lpstr>
      <vt:lpstr>Equation.3</vt:lpstr>
      <vt:lpstr>Equation.3</vt:lpstr>
      <vt:lpstr>Equation.3</vt:lpstr>
      <vt:lpstr>Equation.3</vt:lpstr>
      <vt:lpstr>Equation.3</vt:lpstr>
      <vt:lpstr>第二章 气体</vt:lpstr>
      <vt:lpstr>2.1 理想气体及相关定律</vt:lpstr>
      <vt:lpstr>Boyle定律 (恒温过程)</vt:lpstr>
      <vt:lpstr>Charles定律 (恒压过程)：</vt:lpstr>
      <vt:lpstr>热力学温标</vt:lpstr>
      <vt:lpstr>Clapeyron方程</vt:lpstr>
      <vt:lpstr>理想气体状态方程 </vt:lpstr>
      <vt:lpstr>摩尔气体常数 R</vt:lpstr>
      <vt:lpstr>应用：密度和分子量的计算</vt:lpstr>
      <vt:lpstr>例：相对分子量的测定 </vt:lpstr>
      <vt:lpstr>2.2 气体分压定律 </vt:lpstr>
      <vt:lpstr>分压力的计算</vt:lpstr>
      <vt:lpstr>分压力的计算</vt:lpstr>
      <vt:lpstr>分体积的计算</vt:lpstr>
      <vt:lpstr>例题1</vt:lpstr>
      <vt:lpstr>例题2：</vt:lpstr>
      <vt:lpstr>PowerPoint 演示文稿</vt:lpstr>
      <vt:lpstr>2.3 实际气体和van der Waals方程</vt:lpstr>
      <vt:lpstr>实际气体对理想气体的偏离</vt:lpstr>
      <vt:lpstr>Van de Waals方程</vt:lpstr>
      <vt:lpstr>几种常见气体的van der Waals 常数</vt:lpstr>
      <vt:lpstr>理想气体方程和van der Waals方程的比较</vt:lpstr>
      <vt:lpstr>PowerPoint 演示文稿</vt:lpstr>
      <vt:lpstr>气体摩尔体积、摩尔体积常数的测定</vt:lpstr>
      <vt:lpstr>外推法</vt:lpstr>
      <vt:lpstr>小结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huangzhipeng</dc:creator>
  <cp:lastModifiedBy>Tony.</cp:lastModifiedBy>
  <cp:revision>1341</cp:revision>
  <dcterms:created xsi:type="dcterms:W3CDTF">2016-12-09T02:43:00Z</dcterms:created>
  <dcterms:modified xsi:type="dcterms:W3CDTF">2023-09-12T04:00:21Z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3CF4A96E949E40CFB55E6CB0359B8EE6_13</vt:lpwstr>
  </property>
</Properties>
</file>